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73"/>
  </p:notesMasterIdLst>
  <p:handoutMasterIdLst>
    <p:handoutMasterId r:id="rId74"/>
  </p:handoutMasterIdLst>
  <p:sldIdLst>
    <p:sldId id="1086" r:id="rId2"/>
    <p:sldId id="1754" r:id="rId3"/>
    <p:sldId id="2316" r:id="rId4"/>
    <p:sldId id="2362" r:id="rId5"/>
    <p:sldId id="2364" r:id="rId6"/>
    <p:sldId id="2363" r:id="rId7"/>
    <p:sldId id="2367" r:id="rId8"/>
    <p:sldId id="2366" r:id="rId9"/>
    <p:sldId id="2368" r:id="rId10"/>
    <p:sldId id="2369" r:id="rId11"/>
    <p:sldId id="2260" r:id="rId12"/>
    <p:sldId id="2315" r:id="rId13"/>
    <p:sldId id="2259" r:id="rId14"/>
    <p:sldId id="2370" r:id="rId15"/>
    <p:sldId id="2317" r:id="rId16"/>
    <p:sldId id="2343" r:id="rId17"/>
    <p:sldId id="2372" r:id="rId18"/>
    <p:sldId id="2373" r:id="rId19"/>
    <p:sldId id="2374" r:id="rId20"/>
    <p:sldId id="2376" r:id="rId21"/>
    <p:sldId id="2375" r:id="rId22"/>
    <p:sldId id="2377" r:id="rId23"/>
    <p:sldId id="2378" r:id="rId24"/>
    <p:sldId id="2379" r:id="rId25"/>
    <p:sldId id="2380" r:id="rId26"/>
    <p:sldId id="2381" r:id="rId27"/>
    <p:sldId id="2382" r:id="rId28"/>
    <p:sldId id="2383" r:id="rId29"/>
    <p:sldId id="2385" r:id="rId30"/>
    <p:sldId id="2384" r:id="rId31"/>
    <p:sldId id="2386" r:id="rId32"/>
    <p:sldId id="2387" r:id="rId33"/>
    <p:sldId id="2388" r:id="rId34"/>
    <p:sldId id="2389" r:id="rId35"/>
    <p:sldId id="2390" r:id="rId36"/>
    <p:sldId id="2361" r:id="rId37"/>
    <p:sldId id="2344" r:id="rId38"/>
    <p:sldId id="2391" r:id="rId39"/>
    <p:sldId id="2346" r:id="rId40"/>
    <p:sldId id="2392" r:id="rId41"/>
    <p:sldId id="2393" r:id="rId42"/>
    <p:sldId id="2394" r:id="rId43"/>
    <p:sldId id="2395" r:id="rId44"/>
    <p:sldId id="2396" r:id="rId45"/>
    <p:sldId id="2355" r:id="rId46"/>
    <p:sldId id="2358" r:id="rId47"/>
    <p:sldId id="2359" r:id="rId48"/>
    <p:sldId id="2261" r:id="rId49"/>
    <p:sldId id="2397" r:id="rId50"/>
    <p:sldId id="2398" r:id="rId51"/>
    <p:sldId id="2399" r:id="rId52"/>
    <p:sldId id="2350" r:id="rId53"/>
    <p:sldId id="2352" r:id="rId54"/>
    <p:sldId id="2400" r:id="rId55"/>
    <p:sldId id="2401" r:id="rId56"/>
    <p:sldId id="2402" r:id="rId57"/>
    <p:sldId id="2403" r:id="rId58"/>
    <p:sldId id="2404" r:id="rId59"/>
    <p:sldId id="2405" r:id="rId60"/>
    <p:sldId id="2406" r:id="rId61"/>
    <p:sldId id="2407" r:id="rId62"/>
    <p:sldId id="2408" r:id="rId63"/>
    <p:sldId id="2409" r:id="rId64"/>
    <p:sldId id="2410" r:id="rId65"/>
    <p:sldId id="2411" r:id="rId66"/>
    <p:sldId id="2412" r:id="rId67"/>
    <p:sldId id="2413" r:id="rId68"/>
    <p:sldId id="2414" r:id="rId69"/>
    <p:sldId id="2415" r:id="rId70"/>
    <p:sldId id="2360" r:id="rId71"/>
    <p:sldId id="1984"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CA0"/>
    <a:srgbClr val="FFFFFF"/>
    <a:srgbClr val="ECFFC3"/>
    <a:srgbClr val="E16519"/>
    <a:srgbClr val="FAD35B"/>
    <a:srgbClr val="517BA9"/>
    <a:srgbClr val="D80EC0"/>
    <a:srgbClr val="F77DEB"/>
    <a:srgbClr val="F2802A"/>
    <a:srgbClr val="F59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3" autoAdjust="0"/>
    <p:restoredTop sz="93673" autoAdjust="0"/>
  </p:normalViewPr>
  <p:slideViewPr>
    <p:cSldViewPr>
      <p:cViewPr varScale="1">
        <p:scale>
          <a:sx n="61" d="100"/>
          <a:sy n="61" d="100"/>
        </p:scale>
        <p:origin x="1136" y="5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50" d="100"/>
          <a:sy n="50" d="100"/>
        </p:scale>
        <p:origin x="2708"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3AB8F-406F-4E8A-8176-5DB14D789022}" type="datetimeFigureOut">
              <a:rPr lang="en-US" smtClean="0"/>
              <a:t>10/30/2023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000F6F-FCC4-40B4-A776-0656D3559D45}" type="slidenum">
              <a:rPr lang="en-US" smtClean="0"/>
              <a:t>‹#›</a:t>
            </a:fld>
            <a:endParaRPr lang="en-US"/>
          </a:p>
        </p:txBody>
      </p:sp>
    </p:spTree>
    <p:extLst>
      <p:ext uri="{BB962C8B-B14F-4D97-AF65-F5344CB8AC3E}">
        <p14:creationId xmlns:p14="http://schemas.microsoft.com/office/powerpoint/2010/main" val="19447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17AF0F-4442-42BF-B078-989F64832F36}" type="datetimeFigureOut">
              <a:rPr lang="en-US" smtClean="0"/>
              <a:t>10/30/2023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1A061F-D6B6-40D9-9777-425CAAB91A12}" type="slidenum">
              <a:rPr lang="en-US" smtClean="0"/>
              <a:t>‹#›</a:t>
            </a:fld>
            <a:endParaRPr lang="en-US" dirty="0"/>
          </a:p>
        </p:txBody>
      </p:sp>
    </p:spTree>
    <p:extLst>
      <p:ext uri="{BB962C8B-B14F-4D97-AF65-F5344CB8AC3E}">
        <p14:creationId xmlns:p14="http://schemas.microsoft.com/office/powerpoint/2010/main" val="19059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1A061F-D6B6-40D9-9777-425CAAB91A12}" type="slidenum">
              <a:rPr lang="en-US" smtClean="0"/>
              <a:t>7</a:t>
            </a:fld>
            <a:endParaRPr lang="en-US" dirty="0"/>
          </a:p>
        </p:txBody>
      </p:sp>
    </p:spTree>
    <p:extLst>
      <p:ext uri="{BB962C8B-B14F-4D97-AF65-F5344CB8AC3E}">
        <p14:creationId xmlns:p14="http://schemas.microsoft.com/office/powerpoint/2010/main" val="63344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1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67494"/>
            <a:ext cx="8229600" cy="1399032"/>
          </a:xfrm>
        </p:spPr>
        <p:txBody>
          <a:bodyPr/>
          <a:lstStyle/>
          <a:p>
            <a:r>
              <a:rPr kumimoji="0" lang="th-TH" smtClean="0"/>
              <a:t>คลิกเพื่อแก้ไขลักษณะชื่อเรื่องต้นแบบ</a:t>
            </a:r>
            <a:endParaRPr kumimoji="0" lang="en-US"/>
          </a:p>
        </p:txBody>
      </p:sp>
      <p:sp>
        <p:nvSpPr>
          <p:cNvPr id="3" name="ตัวยึดเนื้อหา 2"/>
          <p:cNvSpPr>
            <a:spLocks noGrp="1"/>
          </p:cNvSpPr>
          <p:nvPr>
            <p:ph idx="1"/>
          </p:nvPr>
        </p:nvSpPr>
        <p:spPr>
          <a:xfrm>
            <a:off x="457200" y="1882808"/>
            <a:ext cx="8229600" cy="4572000"/>
          </a:xfrm>
        </p:spPr>
        <p:txBody>
          <a:bodyPr/>
          <a:lstStyle/>
          <a:p>
            <a:pPr lvl="0" eaLnBrk="1" latinLnBrk="0" hangingPunct="1"/>
            <a:r>
              <a:rPr lang="th-TH" smtClean="0"/>
              <a:t>คลิกเพื่อแก้ไขลักษณะของข้อความต้นแบบ</a:t>
            </a:r>
          </a:p>
          <a:p>
            <a:pPr lvl="1" eaLnBrk="1" latinLnBrk="0" hangingPunct="1"/>
            <a:r>
              <a:rPr lang="th-TH" smtClean="0"/>
              <a:t>ระดับที่สอง</a:t>
            </a:r>
          </a:p>
          <a:p>
            <a:pPr lvl="2" eaLnBrk="1" latinLnBrk="0" hangingPunct="1"/>
            <a:r>
              <a:rPr lang="th-TH" smtClean="0"/>
              <a:t>ระดับที่สาม</a:t>
            </a:r>
          </a:p>
          <a:p>
            <a:pPr lvl="3" eaLnBrk="1" latinLnBrk="0" hangingPunct="1"/>
            <a:r>
              <a:rPr lang="th-TH" smtClean="0"/>
              <a:t>ระดับที่สี่</a:t>
            </a:r>
          </a:p>
          <a:p>
            <a:pPr lvl="4" eaLnBrk="1" latinLnBrk="0" hangingPunct="1"/>
            <a:r>
              <a:rPr lang="th-TH" smtClean="0"/>
              <a:t>ระดับที่ห้า</a:t>
            </a:r>
            <a:endParaRPr kumimoji="0" lang="en-US"/>
          </a:p>
        </p:txBody>
      </p:sp>
      <p:sp>
        <p:nvSpPr>
          <p:cNvPr id="4" name="ตัวยึดวันที่ 3"/>
          <p:cNvSpPr>
            <a:spLocks noGrp="1"/>
          </p:cNvSpPr>
          <p:nvPr>
            <p:ph type="dt" sz="half" idx="10"/>
          </p:nvPr>
        </p:nvSpPr>
        <p:spPr>
          <a:xfrm>
            <a:off x="4791456" y="6480048"/>
            <a:ext cx="2133600" cy="301752"/>
          </a:xfrm>
        </p:spPr>
        <p:txBody>
          <a:bodyPr/>
          <a:lstStyle/>
          <a:p>
            <a:fld id="{B7C8B310-829C-4548-BECB-84206EE8B18D}" type="datetime1">
              <a:rPr lang="th-TH" smtClean="0"/>
              <a:t>30/10/66</a:t>
            </a:fld>
            <a:endParaRPr lang="th-TH"/>
          </a:p>
        </p:txBody>
      </p:sp>
      <p:sp>
        <p:nvSpPr>
          <p:cNvPr id="5" name="ตัวยึดท้ายกระดาษ 4"/>
          <p:cNvSpPr>
            <a:spLocks noGrp="1"/>
          </p:cNvSpPr>
          <p:nvPr>
            <p:ph type="ftr" sz="quarter" idx="11"/>
          </p:nvPr>
        </p:nvSpPr>
        <p:spPr>
          <a:xfrm>
            <a:off x="457200" y="6480969"/>
            <a:ext cx="4260056" cy="300831"/>
          </a:xfrm>
        </p:spPr>
        <p:txBody>
          <a:bodyPr/>
          <a:lstStyle/>
          <a:p>
            <a:endParaRPr lang="th-TH"/>
          </a:p>
        </p:txBody>
      </p:sp>
      <p:sp>
        <p:nvSpPr>
          <p:cNvPr id="6" name="ตัวยึดหมายเลขภาพนิ่ง 5"/>
          <p:cNvSpPr>
            <a:spLocks noGrp="1"/>
          </p:cNvSpPr>
          <p:nvPr>
            <p:ph type="sldNum" sz="quarter" idx="12"/>
          </p:nvPr>
        </p:nvSpPr>
        <p:spPr/>
        <p:txBody>
          <a:bodyPr/>
          <a:lstStyle/>
          <a:p>
            <a:fld id="{B2F4933C-246D-4C2D-BF23-31330A08DB85}" type="slidenum">
              <a:rPr lang="th-TH" smtClean="0"/>
              <a:pPr/>
              <a:t>‹#›</a:t>
            </a:fld>
            <a:endParaRPr lang="th-TH"/>
          </a:p>
        </p:txBody>
      </p:sp>
    </p:spTree>
    <p:extLst>
      <p:ext uri="{BB962C8B-B14F-4D97-AF65-F5344CB8AC3E}">
        <p14:creationId xmlns:p14="http://schemas.microsoft.com/office/powerpoint/2010/main" val="202445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FA441A-F2C1-46D9-A35C-E2269C12AC96}"/>
              </a:ext>
            </a:extLst>
          </p:cNvPr>
          <p:cNvSpPr/>
          <p:nvPr userDrawn="1"/>
        </p:nvSpPr>
        <p:spPr>
          <a:xfrm>
            <a:off x="0" y="0"/>
            <a:ext cx="9144000" cy="980316"/>
          </a:xfrm>
          <a:prstGeom prst="rect">
            <a:avLst/>
          </a:prstGeom>
          <a:solidFill>
            <a:schemeClr val="bg1">
              <a:lumMod val="95000"/>
            </a:schemeClr>
          </a:solidFill>
          <a:ln>
            <a:noFill/>
          </a:ln>
          <a:effectLst/>
        </p:spPr>
        <p:txBody>
          <a:bodyPr lIns="24490" tIns="12245" rIns="24490" bIns="12245" anchor="ctr"/>
          <a:lstStyle/>
          <a:p>
            <a:pPr marL="48906" marR="0" lvl="0" indent="-48906" algn="just" defTabSz="167130" eaLnBrk="1" fontAlgn="base" latinLnBrk="0" hangingPunct="1">
              <a:lnSpc>
                <a:spcPts val="295"/>
              </a:lnSpc>
              <a:spcBef>
                <a:spcPct val="0"/>
              </a:spcBef>
              <a:spcAft>
                <a:spcPct val="0"/>
              </a:spcAft>
              <a:buClr>
                <a:srgbClr val="000000"/>
              </a:buClr>
              <a:buSzTx/>
              <a:buFont typeface="Wingdings 3" pitchFamily="18" charset="2"/>
              <a:buChar char="}"/>
              <a:tabLst/>
              <a:defRPr/>
            </a:pPr>
            <a:endParaRPr kumimoji="0" lang="en-US" sz="321" b="0" i="0" u="none" strike="noStrike" kern="0" cap="none" spc="0" normalizeH="0" baseline="0" noProof="0" dirty="0">
              <a:ln>
                <a:noFill/>
              </a:ln>
              <a:solidFill>
                <a:srgbClr val="FFFFFF"/>
              </a:solidFill>
              <a:effectLst/>
              <a:uLnTx/>
              <a:uFillTx/>
              <a:latin typeface="Arial" charset="0"/>
              <a:cs typeface="Times New Roman" pitchFamily="18" charset="0"/>
            </a:endParaRPr>
          </a:p>
        </p:txBody>
      </p:sp>
    </p:spTree>
    <p:extLst>
      <p:ext uri="{BB962C8B-B14F-4D97-AF65-F5344CB8AC3E}">
        <p14:creationId xmlns:p14="http://schemas.microsoft.com/office/powerpoint/2010/main" val="485703443"/>
      </p:ext>
    </p:extLst>
  </p:cSld>
  <p:clrMap bg1="lt1" tx1="dk1" bg2="lt2" tx2="dk2" accent1="accent1" accent2="accent2" accent3="accent3" accent4="accent4" accent5="accent5" accent6="accent6" hlink="hlink" folHlink="folHlink"/>
  <p:sldLayoutIdLst>
    <p:sldLayoutId id="2147483661" r:id="rId1"/>
    <p:sldLayoutId id="2147483705" r:id="rId2"/>
  </p:sldLayoutIdLst>
  <p:hf sldNum="0" hdr="0" ftr="0" dt="0"/>
  <p:txStyles>
    <p:title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p:titleStyle>
    <p:body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slidebook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bookmark787"/><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bookmark794"/><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youtu.be/RvZdwTT2UK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0_veMXUsutU" TargetMode="Externa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youtube.com/watch?v=Fl2lYiRPsVc"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BF2711-4A0F-498C-90D2-8CFD2B263A94}"/>
              </a:ext>
            </a:extLst>
          </p:cNvPr>
          <p:cNvSpPr/>
          <p:nvPr/>
        </p:nvSpPr>
        <p:spPr>
          <a:xfrm>
            <a:off x="0" y="-22817"/>
            <a:ext cx="9144000" cy="3135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Rectangle 2">
            <a:hlinkClick r:id="rId2"/>
            <a:extLst>
              <a:ext uri="{FF2B5EF4-FFF2-40B4-BE49-F238E27FC236}">
                <a16:creationId xmlns:a16="http://schemas.microsoft.com/office/drawing/2014/main" id="{FD1865EF-0F65-48A6-AE05-15D009823A16}"/>
              </a:ext>
            </a:extLst>
          </p:cNvPr>
          <p:cNvSpPr/>
          <p:nvPr/>
        </p:nvSpPr>
        <p:spPr>
          <a:xfrm>
            <a:off x="0" y="3112706"/>
            <a:ext cx="9144000" cy="11544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defTabSz="435356"/>
            <a:endParaRPr lang="en-US" sz="857" dirty="0">
              <a:solidFill>
                <a:prstClr val="white"/>
              </a:solidFill>
            </a:endParaRPr>
          </a:p>
        </p:txBody>
      </p:sp>
      <p:sp>
        <p:nvSpPr>
          <p:cNvPr id="4" name="TextBox 3">
            <a:extLst>
              <a:ext uri="{FF2B5EF4-FFF2-40B4-BE49-F238E27FC236}">
                <a16:creationId xmlns:a16="http://schemas.microsoft.com/office/drawing/2014/main" id="{407B1663-578C-4965-803E-6E8177F96AC7}"/>
              </a:ext>
            </a:extLst>
          </p:cNvPr>
          <p:cNvSpPr txBox="1"/>
          <p:nvPr/>
        </p:nvSpPr>
        <p:spPr>
          <a:xfrm>
            <a:off x="124648" y="3422596"/>
            <a:ext cx="8867736" cy="523220"/>
          </a:xfrm>
          <a:prstGeom prst="rect">
            <a:avLst/>
          </a:prstGeom>
          <a:noFill/>
        </p:spPr>
        <p:txBody>
          <a:bodyPr wrap="square" rtlCol="0">
            <a:spAutoFit/>
          </a:bodyPr>
          <a:lstStyle/>
          <a:p>
            <a:r>
              <a:rPr lang="en-US" sz="2800" b="1" dirty="0" smtClean="0">
                <a:solidFill>
                  <a:schemeClr val="bg1"/>
                </a:solidFill>
                <a:latin typeface="Comic Sans MS" panose="030F0702030302020204" pitchFamily="66" charset="0"/>
              </a:rPr>
              <a:t>Essential PowerPoint features</a:t>
            </a:r>
            <a:endParaRPr lang="en-US" dirty="0">
              <a:solidFill>
                <a:schemeClr val="bg1"/>
              </a:solidFill>
            </a:endParaRPr>
          </a:p>
        </p:txBody>
      </p:sp>
      <p:sp>
        <p:nvSpPr>
          <p:cNvPr id="6" name="TextBox 5">
            <a:extLst>
              <a:ext uri="{FF2B5EF4-FFF2-40B4-BE49-F238E27FC236}">
                <a16:creationId xmlns:a16="http://schemas.microsoft.com/office/drawing/2014/main" id="{DDFBAF2D-A175-44E7-9B43-AC97CDAEBEA6}"/>
              </a:ext>
            </a:extLst>
          </p:cNvPr>
          <p:cNvSpPr txBox="1"/>
          <p:nvPr/>
        </p:nvSpPr>
        <p:spPr>
          <a:xfrm>
            <a:off x="124648" y="597254"/>
            <a:ext cx="7876352" cy="461665"/>
          </a:xfrm>
          <a:prstGeom prst="rect">
            <a:avLst/>
          </a:prstGeom>
          <a:noFill/>
          <a:ln>
            <a:noFill/>
          </a:ln>
        </p:spPr>
        <p:txBody>
          <a:bodyPr wrap="square" rtlCol="0">
            <a:spAutoFit/>
          </a:bodyPr>
          <a:lstStyle/>
          <a:p>
            <a:pPr defTabSz="435356"/>
            <a:r>
              <a:rPr lang="en-US" sz="2400" b="1" dirty="0" smtClean="0">
                <a:solidFill>
                  <a:srgbClr val="002060"/>
                </a:solidFill>
              </a:rPr>
              <a:t>University American College Skopje</a:t>
            </a:r>
            <a:endParaRPr lang="en-US" sz="2400" b="1" dirty="0">
              <a:solidFill>
                <a:srgbClr val="002060"/>
              </a:solidFill>
            </a:endParaRPr>
          </a:p>
        </p:txBody>
      </p:sp>
      <p:sp>
        <p:nvSpPr>
          <p:cNvPr id="8" name="TextBox 7">
            <a:extLst>
              <a:ext uri="{FF2B5EF4-FFF2-40B4-BE49-F238E27FC236}">
                <a16:creationId xmlns:a16="http://schemas.microsoft.com/office/drawing/2014/main" id="{DDFBAF2D-A175-44E7-9B43-AC97CDAEBEA6}"/>
              </a:ext>
            </a:extLst>
          </p:cNvPr>
          <p:cNvSpPr txBox="1"/>
          <p:nvPr/>
        </p:nvSpPr>
        <p:spPr>
          <a:xfrm>
            <a:off x="124648" y="1448157"/>
            <a:ext cx="7876352" cy="369332"/>
          </a:xfrm>
          <a:prstGeom prst="rect">
            <a:avLst/>
          </a:prstGeom>
          <a:noFill/>
          <a:ln>
            <a:noFill/>
          </a:ln>
        </p:spPr>
        <p:txBody>
          <a:bodyPr wrap="square" rtlCol="0">
            <a:spAutoFit/>
          </a:bodyPr>
          <a:lstStyle/>
          <a:p>
            <a:pPr defTabSz="435356"/>
            <a:r>
              <a:rPr lang="en-US" b="1" dirty="0" smtClean="0">
                <a:solidFill>
                  <a:srgbClr val="002060"/>
                </a:solidFill>
              </a:rPr>
              <a:t>Course</a:t>
            </a:r>
            <a:r>
              <a:rPr lang="en-US" b="1" smtClean="0">
                <a:solidFill>
                  <a:srgbClr val="002060"/>
                </a:solidFill>
              </a:rPr>
              <a:t>: Business Computer Applications</a:t>
            </a:r>
            <a:endParaRPr lang="en-US" b="1" dirty="0">
              <a:solidFill>
                <a:srgbClr val="002060"/>
              </a:solidFill>
            </a:endParaRPr>
          </a:p>
        </p:txBody>
      </p:sp>
      <p:sp>
        <p:nvSpPr>
          <p:cNvPr id="9" name="TextBox 8">
            <a:extLst>
              <a:ext uri="{FF2B5EF4-FFF2-40B4-BE49-F238E27FC236}">
                <a16:creationId xmlns:a16="http://schemas.microsoft.com/office/drawing/2014/main" id="{DDFBAF2D-A175-44E7-9B43-AC97CDAEBEA6}"/>
              </a:ext>
            </a:extLst>
          </p:cNvPr>
          <p:cNvSpPr txBox="1"/>
          <p:nvPr/>
        </p:nvSpPr>
        <p:spPr>
          <a:xfrm>
            <a:off x="111574" y="5410200"/>
            <a:ext cx="7876352" cy="646331"/>
          </a:xfrm>
          <a:prstGeom prst="rect">
            <a:avLst/>
          </a:prstGeom>
          <a:noFill/>
          <a:ln>
            <a:noFill/>
          </a:ln>
        </p:spPr>
        <p:txBody>
          <a:bodyPr wrap="square" rtlCol="0">
            <a:spAutoFit/>
          </a:bodyPr>
          <a:lstStyle/>
          <a:p>
            <a:pPr defTabSz="435356"/>
            <a:endParaRPr lang="en-US" b="1" dirty="0" smtClean="0">
              <a:solidFill>
                <a:srgbClr val="002060"/>
              </a:solidFill>
            </a:endParaRPr>
          </a:p>
          <a:p>
            <a:pPr defTabSz="435356"/>
            <a:r>
              <a:rPr lang="en-US" b="1" dirty="0" smtClean="0">
                <a:solidFill>
                  <a:srgbClr val="002060"/>
                </a:solidFill>
              </a:rPr>
              <a:t>Marija Stanojeska, PhD</a:t>
            </a:r>
          </a:p>
        </p:txBody>
      </p:sp>
    </p:spTree>
    <p:extLst>
      <p:ext uri="{BB962C8B-B14F-4D97-AF65-F5344CB8AC3E}">
        <p14:creationId xmlns:p14="http://schemas.microsoft.com/office/powerpoint/2010/main" val="2995915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Opening a new presentation window</a:t>
            </a:r>
          </a:p>
        </p:txBody>
      </p:sp>
      <p:sp>
        <p:nvSpPr>
          <p:cNvPr id="3" name="object 3"/>
          <p:cNvSpPr txBox="1"/>
          <p:nvPr/>
        </p:nvSpPr>
        <p:spPr bwMode="gray">
          <a:xfrm>
            <a:off x="533400" y="12954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open a second presentation window, select the ribbon’s View tab and then select the New Window command. A second window containing the current presentation opens on the Windows desktop. To arrange the two open presentation windows side by side, select the Arrange All command. </a:t>
            </a:r>
            <a:r>
              <a:rPr lang="en-US" sz="1600" dirty="0" smtClean="0">
                <a:solidFill>
                  <a:schemeClr val="accent1">
                    <a:lumMod val="75000"/>
                  </a:schemeClr>
                </a:solidFill>
              </a:rPr>
              <a:t>Normal </a:t>
            </a:r>
            <a:r>
              <a:rPr lang="en-US" sz="1600" dirty="0">
                <a:solidFill>
                  <a:schemeClr val="accent1">
                    <a:lumMod val="75000"/>
                  </a:schemeClr>
                </a:solidFill>
              </a:rPr>
              <a:t>view is used in the left window, and Slide Sorter view is used in the right window</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View &gt; New Window &gt; Arrange All &gt; Normal View</a:t>
            </a:r>
            <a:endParaRPr lang="en-US" sz="1600" b="1" dirty="0">
              <a:solidFill>
                <a:schemeClr val="accent1">
                  <a:lumMod val="75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76600"/>
            <a:ext cx="635140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373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Basic text formatting</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0" y="1981127"/>
            <a:ext cx="7924800" cy="149015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typical formatting commands for both the font and paragraph attributes of the text in a text box are provided in the Font and Paragraph groups on the Home tab. The Font group provides control over the font type, size, color, and other attributes such as bold, italic, and underline. The Paragraph group enables you to change the horizontal alignment of the  text, create bulleted and numbered lists, change the line spacing, and indent text. </a:t>
            </a:r>
            <a:r>
              <a:rPr lang="en-US" sz="1600" b="1" dirty="0" smtClean="0">
                <a:solidFill>
                  <a:schemeClr val="accent1">
                    <a:lumMod val="75000"/>
                  </a:schemeClr>
                </a:solidFill>
              </a:rPr>
              <a:t>Figure shows </a:t>
            </a:r>
            <a:r>
              <a:rPr lang="en-US" sz="1600" b="1" dirty="0">
                <a:solidFill>
                  <a:schemeClr val="accent1">
                    <a:lumMod val="75000"/>
                  </a:schemeClr>
                </a:solidFill>
              </a:rPr>
              <a:t>the Home tab, including the Font and Paragraph groups</a:t>
            </a:r>
            <a:r>
              <a:rPr lang="en-US" sz="1600" dirty="0" smtClean="0">
                <a:solidFill>
                  <a:schemeClr val="accent1">
                    <a:lumMod val="75000"/>
                  </a:schemeClr>
                </a:solidFill>
              </a:rPr>
              <a:t>.</a:t>
            </a:r>
            <a:endParaRPr lang="en-US" sz="1600" dirty="0">
              <a:solidFill>
                <a:schemeClr val="accent1">
                  <a:lumMod val="75000"/>
                </a:scheme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4419600"/>
            <a:ext cx="80010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030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Selecting quick styles and shape </a:t>
            </a:r>
            <a:r>
              <a:rPr lang="en-US" dirty="0" smtClean="0">
                <a:latin typeface="Comic Sans MS" panose="030F0702030302020204" pitchFamily="66" charset="0"/>
              </a:rPr>
              <a:t>attributes</a:t>
            </a:r>
            <a:endParaRPr lang="en-US" dirty="0">
              <a:latin typeface="Comic Sans MS" panose="030F0702030302020204" pitchFamily="66" charset="0"/>
            </a:endParaRPr>
          </a:p>
        </p:txBody>
      </p:sp>
      <p:sp>
        <p:nvSpPr>
          <p:cNvPr id="3" name="object 3"/>
          <p:cNvSpPr txBox="1"/>
          <p:nvPr/>
        </p:nvSpPr>
        <p:spPr>
          <a:xfrm>
            <a:off x="547851" y="1295400"/>
            <a:ext cx="7924800" cy="1982594"/>
          </a:xfrm>
          <a:prstGeom prst="rect">
            <a:avLst/>
          </a:prstGeom>
        </p:spPr>
        <p:txBody>
          <a:bodyPr vert="horz" wrap="square" lIns="0" tIns="12700" rIns="0" bIns="0" rtlCol="0">
            <a:spAutoFit/>
          </a:bodyPr>
          <a:lstStyle/>
          <a:p>
            <a:pPr algn="just"/>
            <a:r>
              <a:rPr lang="en-US" sz="1600" dirty="0" smtClean="0">
                <a:solidFill>
                  <a:schemeClr val="accent1">
                    <a:lumMod val="75000"/>
                  </a:schemeClr>
                </a:solidFill>
              </a:rPr>
              <a:t>Shape </a:t>
            </a:r>
            <a:r>
              <a:rPr lang="en-US" sz="1600" dirty="0">
                <a:solidFill>
                  <a:schemeClr val="accent1">
                    <a:lumMod val="75000"/>
                  </a:schemeClr>
                </a:solidFill>
              </a:rPr>
              <a:t>styles (or </a:t>
            </a:r>
            <a:r>
              <a:rPr lang="en-US" sz="1600" i="1" dirty="0">
                <a:solidFill>
                  <a:schemeClr val="accent1">
                    <a:lumMod val="75000"/>
                  </a:schemeClr>
                </a:solidFill>
              </a:rPr>
              <a:t>quick styles</a:t>
            </a:r>
            <a:r>
              <a:rPr lang="en-US" sz="1600" dirty="0">
                <a:solidFill>
                  <a:schemeClr val="accent1">
                    <a:lumMod val="75000"/>
                  </a:schemeClr>
                </a:solidFill>
              </a:rPr>
              <a:t>, as they are also referred to) are sets of formatting attributes that aﬀect the Text  Box Border, Font Color (and Bullet Color if applicable), and Text Box Background (Fill) Color. </a:t>
            </a:r>
            <a:endParaRPr lang="en-US" sz="1600" dirty="0" smtClean="0">
              <a:solidFill>
                <a:schemeClr val="accent1">
                  <a:lumMod val="75000"/>
                </a:schemeClr>
              </a:solidFill>
            </a:endParaRPr>
          </a:p>
          <a:p>
            <a:pPr algn="just"/>
            <a:r>
              <a:rPr lang="en-US" sz="1600" dirty="0" smtClean="0">
                <a:solidFill>
                  <a:schemeClr val="accent1">
                    <a:lumMod val="75000"/>
                  </a:schemeClr>
                </a:solidFill>
              </a:rPr>
              <a:t>The </a:t>
            </a:r>
            <a:r>
              <a:rPr lang="en-US" sz="1600" dirty="0">
                <a:solidFill>
                  <a:schemeClr val="accent1">
                    <a:lumMod val="75000"/>
                  </a:schemeClr>
                </a:solidFill>
              </a:rPr>
              <a:t>shape styles </a:t>
            </a:r>
            <a:r>
              <a:rPr lang="en-US" sz="1600" dirty="0" smtClean="0">
                <a:solidFill>
                  <a:schemeClr val="accent1">
                    <a:lumMod val="75000"/>
                  </a:schemeClr>
                </a:solidFill>
              </a:rPr>
              <a:t>are </a:t>
            </a:r>
            <a:r>
              <a:rPr lang="en-US" sz="1600" dirty="0">
                <a:solidFill>
                  <a:schemeClr val="accent1">
                    <a:lumMod val="75000"/>
                  </a:schemeClr>
                </a:solidFill>
              </a:rPr>
              <a:t>housed in the Shape Styles gallery. You can use the scroll arrows to scroll through the styles provided, or you can click the More button to view the entire </a:t>
            </a:r>
            <a:r>
              <a:rPr lang="en-US" sz="1600" dirty="0" smtClean="0">
                <a:solidFill>
                  <a:schemeClr val="accent1">
                    <a:lumMod val="75000"/>
                  </a:schemeClr>
                </a:solidFill>
              </a:rPr>
              <a:t>gallery.</a:t>
            </a:r>
          </a:p>
          <a:p>
            <a:pPr algn="just"/>
            <a:endParaRPr lang="en-US" sz="1600" dirty="0" smtClean="0">
              <a:solidFill>
                <a:schemeClr val="accent1">
                  <a:lumMod val="75000"/>
                </a:schemeClr>
              </a:solidFill>
            </a:endParaRPr>
          </a:p>
          <a:p>
            <a:pPr algn="just"/>
            <a:r>
              <a:rPr lang="en-US" altLang="en-US" sz="1600" b="1" dirty="0" smtClean="0">
                <a:solidFill>
                  <a:schemeClr val="accent1">
                    <a:lumMod val="75000"/>
                  </a:schemeClr>
                </a:solidFill>
              </a:rPr>
              <a:t>Select text &gt; Home &gt; Format click on Quick Styles</a:t>
            </a:r>
            <a:endParaRPr lang="en-US" altLang="en-US" sz="1600" b="1" dirty="0">
              <a:solidFill>
                <a:schemeClr val="accent1">
                  <a:lumMod val="75000"/>
                </a:schemeClr>
              </a:solidFill>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662774"/>
            <a:ext cx="5518150" cy="319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338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Fine-tuning shape formatting</a:t>
            </a:r>
          </a:p>
        </p:txBody>
      </p:sp>
      <p:sp>
        <p:nvSpPr>
          <p:cNvPr id="3" name="object 3"/>
          <p:cNvSpPr txBox="1"/>
          <p:nvPr/>
        </p:nvSpPr>
        <p:spPr>
          <a:xfrm>
            <a:off x="533400" y="2133600"/>
            <a:ext cx="4419601" cy="2228815"/>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Shape Styles group commands take care of most of the possibilities in formatting the appearance of a text </a:t>
            </a:r>
            <a:r>
              <a:rPr lang="en-US" sz="1600" dirty="0" smtClean="0">
                <a:solidFill>
                  <a:schemeClr val="accent1">
                    <a:lumMod val="75000"/>
                  </a:schemeClr>
                </a:solidFill>
              </a:rPr>
              <a:t>box. </a:t>
            </a:r>
          </a:p>
          <a:p>
            <a:pPr algn="just" eaLnBrk="0" hangingPunct="0"/>
            <a:r>
              <a:rPr lang="en-US" sz="1600" dirty="0" smtClean="0">
                <a:solidFill>
                  <a:schemeClr val="accent1">
                    <a:lumMod val="75000"/>
                  </a:schemeClr>
                </a:solidFill>
              </a:rPr>
              <a:t>If </a:t>
            </a:r>
            <a:r>
              <a:rPr lang="en-US" sz="1600" dirty="0">
                <a:solidFill>
                  <a:schemeClr val="accent1">
                    <a:lumMod val="75000"/>
                  </a:schemeClr>
                </a:solidFill>
              </a:rPr>
              <a:t>you want to ﬁne-tune the format settings for a text box or other object, you can use the Format Shape task pane. </a:t>
            </a:r>
            <a:endParaRPr lang="en-US" sz="1600" dirty="0" smtClean="0">
              <a:solidFill>
                <a:schemeClr val="accent1">
                  <a:lumMod val="75000"/>
                </a:schemeClr>
              </a:solidFill>
            </a:endParaRPr>
          </a:p>
          <a:p>
            <a:pPr algn="just" eaLnBrk="0" hangingPunct="0"/>
            <a:endParaRPr lang="en-US" sz="1600" b="1" dirty="0">
              <a:solidFill>
                <a:schemeClr val="accent1">
                  <a:lumMod val="75000"/>
                </a:schemeClr>
              </a:solidFill>
            </a:endParaRPr>
          </a:p>
          <a:p>
            <a:pPr algn="just" eaLnBrk="0" hangingPunct="0"/>
            <a:r>
              <a:rPr lang="en-US" sz="1600" b="1" dirty="0" smtClean="0">
                <a:solidFill>
                  <a:schemeClr val="accent1">
                    <a:lumMod val="75000"/>
                  </a:schemeClr>
                </a:solidFill>
              </a:rPr>
              <a:t>Select text &gt; Format &gt; Click on the right bottom arrow and select Shape</a:t>
            </a:r>
            <a:endParaRPr lang="en-US" sz="1600" b="1" dirty="0">
              <a:solidFill>
                <a:schemeClr val="accent1">
                  <a:lumMod val="75000"/>
                </a:scheme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740" y="990601"/>
            <a:ext cx="34607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456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Fine-tuning shape </a:t>
            </a:r>
            <a:r>
              <a:rPr lang="en-US" dirty="0" smtClean="0">
                <a:latin typeface="Comic Sans MS" panose="030F0702030302020204" pitchFamily="66" charset="0"/>
              </a:rPr>
              <a:t>formatting </a:t>
            </a:r>
            <a:r>
              <a:rPr lang="en-US" sz="1400" b="0" i="1" dirty="0" smtClean="0">
                <a:latin typeface="Comic Sans MS" panose="030F0702030302020204" pitchFamily="66" charset="0"/>
              </a:rPr>
              <a:t>(cont.)</a:t>
            </a:r>
            <a:endParaRPr lang="en-US" sz="1400" b="0" i="1" dirty="0">
              <a:latin typeface="Comic Sans MS" panose="030F0702030302020204" pitchFamily="66" charset="0"/>
            </a:endParaRPr>
          </a:p>
        </p:txBody>
      </p:sp>
      <p:sp>
        <p:nvSpPr>
          <p:cNvPr id="3" name="object 3"/>
          <p:cNvSpPr txBox="1"/>
          <p:nvPr/>
        </p:nvSpPr>
        <p:spPr>
          <a:xfrm>
            <a:off x="533400" y="2133600"/>
            <a:ext cx="4724400" cy="2475037"/>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When you select the Eﬀects icon at the top of the Format Shape task pane, you are provided with access to all the diﬀerent  shape eﬀect possibilities. Most of these  eﬀects,  such  as Shadow, Reﬂection, and Glow, provide access to several presets but also provide you with the ability to set custom sizes, colors, and the transparency level. </a:t>
            </a:r>
            <a:endParaRPr lang="en-US" sz="1600" dirty="0" smtClean="0">
              <a:solidFill>
                <a:schemeClr val="accent1">
                  <a:lumMod val="75000"/>
                </a:schemeClr>
              </a:solidFill>
            </a:endParaRPr>
          </a:p>
          <a:p>
            <a:pPr algn="just" eaLnBrk="0" hangingPunct="0"/>
            <a:endParaRPr lang="en-US" sz="1600" b="1" dirty="0">
              <a:solidFill>
                <a:schemeClr val="accent1">
                  <a:lumMod val="75000"/>
                </a:schemeClr>
              </a:solidFill>
            </a:endParaRPr>
          </a:p>
          <a:p>
            <a:pPr algn="just" eaLnBrk="0" hangingPunct="0"/>
            <a:r>
              <a:rPr lang="en-US" sz="1600" b="1" dirty="0">
                <a:solidFill>
                  <a:schemeClr val="accent1">
                    <a:lumMod val="75000"/>
                  </a:schemeClr>
                </a:solidFill>
              </a:rPr>
              <a:t>Select text &gt; Format &gt; Click on the right bottom arrow and select </a:t>
            </a:r>
            <a:r>
              <a:rPr lang="en-US" sz="1600" b="1" dirty="0" smtClean="0">
                <a:solidFill>
                  <a:schemeClr val="accent1">
                    <a:lumMod val="75000"/>
                  </a:schemeClr>
                </a:solidFill>
              </a:rPr>
              <a:t>Options</a:t>
            </a:r>
            <a:endParaRPr lang="en-US" sz="1600" b="1" dirty="0">
              <a:solidFill>
                <a:schemeClr val="accent1">
                  <a:lumMod val="75000"/>
                </a:scheme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0"/>
            <a:ext cx="3124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673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WordArt styles and text settings</a:t>
            </a:r>
          </a:p>
        </p:txBody>
      </p:sp>
      <p:sp>
        <p:nvSpPr>
          <p:cNvPr id="3" name="object 3"/>
          <p:cNvSpPr txBox="1"/>
          <p:nvPr/>
        </p:nvSpPr>
        <p:spPr>
          <a:xfrm>
            <a:off x="609600" y="1981200"/>
            <a:ext cx="7924800" cy="1243930"/>
          </a:xfrm>
          <a:prstGeom prst="rect">
            <a:avLst/>
          </a:prstGeom>
        </p:spPr>
        <p:txBody>
          <a:bodyPr vert="horz" wrap="square" lIns="0" tIns="12700" rIns="0" bIns="0" rtlCol="0">
            <a:spAutoFit/>
          </a:bodyPr>
          <a:lstStyle/>
          <a:p>
            <a:pPr algn="just">
              <a:spcBef>
                <a:spcPct val="0"/>
              </a:spcBef>
            </a:pPr>
            <a:r>
              <a:rPr lang="en-US" sz="1600" dirty="0">
                <a:solidFill>
                  <a:schemeClr val="accent1">
                    <a:lumMod val="75000"/>
                  </a:schemeClr>
                </a:solidFill>
              </a:rPr>
              <a:t>To take advantage of the WordArt Styles gallery select the WordArt Styles drop-down arrow on the Drawing Tools Format tab. You can then scroll through the possibilities provided in the gallery. If you want to see the entire gallery, click the More button</a:t>
            </a:r>
            <a:r>
              <a:rPr lang="en-US" sz="1600" dirty="0" smtClean="0">
                <a:solidFill>
                  <a:schemeClr val="accent1">
                    <a:lumMod val="75000"/>
                  </a:schemeClr>
                </a:solidFill>
              </a:rPr>
              <a:t>.</a:t>
            </a:r>
          </a:p>
          <a:p>
            <a:pPr algn="just">
              <a:spcBef>
                <a:spcPct val="0"/>
              </a:spcBef>
            </a:pPr>
            <a:endParaRPr lang="en-US" altLang="en-US" sz="1600" dirty="0">
              <a:solidFill>
                <a:schemeClr val="accent1">
                  <a:lumMod val="75000"/>
                </a:schemeClr>
              </a:solidFill>
            </a:endParaRPr>
          </a:p>
          <a:p>
            <a:pPr algn="just">
              <a:spcBef>
                <a:spcPct val="0"/>
              </a:spcBef>
            </a:pPr>
            <a:r>
              <a:rPr lang="en-US" altLang="en-US" sz="1600" b="1" dirty="0" smtClean="0">
                <a:solidFill>
                  <a:schemeClr val="accent1">
                    <a:lumMod val="75000"/>
                  </a:schemeClr>
                </a:solidFill>
              </a:rPr>
              <a:t>Select text box &gt; Click on Format tab &gt; Select WordArt Styles</a:t>
            </a:r>
            <a:endParaRPr lang="en-US" altLang="en-US" sz="1600" b="1" dirty="0">
              <a:solidFill>
                <a:schemeClr val="accent1">
                  <a:lumMod val="75000"/>
                </a:schemeClr>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722687"/>
            <a:ext cx="7672041"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156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Text ﬁll, outline, and eﬀects</a:t>
            </a:r>
          </a:p>
        </p:txBody>
      </p:sp>
      <p:sp>
        <p:nvSpPr>
          <p:cNvPr id="3" name="object 3"/>
          <p:cNvSpPr txBox="1"/>
          <p:nvPr/>
        </p:nvSpPr>
        <p:spPr>
          <a:xfrm>
            <a:off x="457200" y="2362200"/>
            <a:ext cx="4495800" cy="2721258"/>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Text Eﬀects command enables </a:t>
            </a:r>
            <a:r>
              <a:rPr lang="en-US" sz="1600" dirty="0" smtClean="0">
                <a:solidFill>
                  <a:schemeClr val="accent1">
                    <a:lumMod val="75000"/>
                  </a:schemeClr>
                </a:solidFill>
              </a:rPr>
              <a:t>user </a:t>
            </a:r>
            <a:r>
              <a:rPr lang="en-US" sz="1600" dirty="0">
                <a:solidFill>
                  <a:schemeClr val="accent1">
                    <a:lumMod val="75000"/>
                  </a:schemeClr>
                </a:solidFill>
              </a:rPr>
              <a:t>to select from a number of diﬀerent eﬀects galleries, including Shadow, Reﬂection, Glow, and Transform. Select a category such as Transform and then preview the possibilities provided in a speciﬁc </a:t>
            </a:r>
            <a:r>
              <a:rPr lang="en-US" sz="1600" dirty="0" smtClean="0">
                <a:solidFill>
                  <a:schemeClr val="accent1">
                    <a:lumMod val="75000"/>
                  </a:schemeClr>
                </a:solidFill>
              </a:rPr>
              <a:t>gallery. </a:t>
            </a:r>
          </a:p>
          <a:p>
            <a:pPr algn="just" eaLnBrk="0" hangingPunct="0"/>
            <a:r>
              <a:rPr lang="en-US" sz="1600" dirty="0" smtClean="0">
                <a:solidFill>
                  <a:schemeClr val="accent1">
                    <a:lumMod val="75000"/>
                  </a:schemeClr>
                </a:solidFill>
              </a:rPr>
              <a:t>Figure</a:t>
            </a:r>
            <a:r>
              <a:rPr lang="en-US" sz="1600" dirty="0" smtClean="0">
                <a:solidFill>
                  <a:schemeClr val="accent1">
                    <a:lumMod val="75000"/>
                  </a:schemeClr>
                </a:solidFill>
                <a:hlinkClick r:id="rId2" action="ppaction://hlinkfile"/>
              </a:rPr>
              <a:t> </a:t>
            </a:r>
            <a:r>
              <a:rPr lang="en-US" sz="1600" dirty="0">
                <a:solidFill>
                  <a:schemeClr val="accent1">
                    <a:lumMod val="75000"/>
                  </a:schemeClr>
                </a:solidFill>
              </a:rPr>
              <a:t>shows the Transform gallery provided by the Text Eﬀects command</a:t>
            </a:r>
            <a:r>
              <a:rPr lang="en-US" sz="1600" dirty="0" smtClean="0">
                <a:solidFill>
                  <a:schemeClr val="accent1">
                    <a:lumMod val="75000"/>
                  </a:schemeClr>
                </a:solidFill>
              </a:rPr>
              <a:t>.</a:t>
            </a:r>
          </a:p>
          <a:p>
            <a:pPr algn="just" eaLnBrk="0" hangingPunct="0"/>
            <a:endParaRPr lang="en-US" sz="1600" dirty="0" smtClean="0">
              <a:solidFill>
                <a:schemeClr val="accent1">
                  <a:lumMod val="75000"/>
                </a:schemeClr>
              </a:solidFill>
            </a:endParaRPr>
          </a:p>
          <a:p>
            <a:pPr algn="just" eaLnBrk="0" hangingPunct="0"/>
            <a:r>
              <a:rPr lang="en-US" altLang="en-US" sz="1600" b="1" dirty="0">
                <a:solidFill>
                  <a:schemeClr val="accent1">
                    <a:lumMod val="75000"/>
                  </a:schemeClr>
                </a:solidFill>
              </a:rPr>
              <a:t>Select text box</a:t>
            </a:r>
            <a:r>
              <a:rPr lang="en-US" sz="1600" b="1" dirty="0" smtClean="0">
                <a:solidFill>
                  <a:schemeClr val="accent1">
                    <a:lumMod val="75000"/>
                  </a:schemeClr>
                </a:solidFill>
              </a:rPr>
              <a:t> &gt; Click on Format tab &gt; Text Effects &gt; Transform</a:t>
            </a:r>
            <a:endParaRPr lang="en-US" sz="1600" b="1" dirty="0">
              <a:solidFill>
                <a:schemeClr val="accent1">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43000"/>
            <a:ext cx="3386676" cy="547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46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28600"/>
            <a:ext cx="6019800" cy="627736"/>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Setting text eﬀects in the Format Shape </a:t>
            </a:r>
            <a:r>
              <a:rPr lang="en-US" dirty="0" smtClean="0">
                <a:latin typeface="Comic Sans MS" panose="030F0702030302020204" pitchFamily="66" charset="0"/>
              </a:rPr>
              <a:t/>
            </a:r>
            <a:br>
              <a:rPr lang="en-US" dirty="0" smtClean="0">
                <a:latin typeface="Comic Sans MS" panose="030F0702030302020204" pitchFamily="66" charset="0"/>
              </a:rPr>
            </a:br>
            <a:r>
              <a:rPr lang="en-US" dirty="0" smtClean="0">
                <a:latin typeface="Comic Sans MS" panose="030F0702030302020204" pitchFamily="66" charset="0"/>
              </a:rPr>
              <a:t>task </a:t>
            </a:r>
            <a:r>
              <a:rPr lang="en-US" dirty="0">
                <a:latin typeface="Comic Sans MS" panose="030F0702030302020204" pitchFamily="66" charset="0"/>
              </a:rPr>
              <a:t>pane</a:t>
            </a:r>
          </a:p>
        </p:txBody>
      </p:sp>
      <p:sp>
        <p:nvSpPr>
          <p:cNvPr id="3" name="object 3"/>
          <p:cNvSpPr txBox="1"/>
          <p:nvPr/>
        </p:nvSpPr>
        <p:spPr>
          <a:xfrm>
            <a:off x="457200" y="1981200"/>
            <a:ext cx="5181600" cy="2967479"/>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Figure shows </a:t>
            </a:r>
            <a:r>
              <a:rPr lang="en-US" sz="1600" dirty="0">
                <a:solidFill>
                  <a:schemeClr val="accent1">
                    <a:lumMod val="75000"/>
                  </a:schemeClr>
                </a:solidFill>
              </a:rPr>
              <a:t>the Format Shape task pane with the Text Eﬀects icon selected.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As </a:t>
            </a:r>
            <a:r>
              <a:rPr lang="en-US" sz="1600" dirty="0">
                <a:solidFill>
                  <a:schemeClr val="accent1">
                    <a:lumMod val="75000"/>
                  </a:schemeClr>
                </a:solidFill>
              </a:rPr>
              <a:t>with the Shape Options we </a:t>
            </a:r>
            <a:r>
              <a:rPr lang="en-US" sz="1600" dirty="0" smtClean="0">
                <a:solidFill>
                  <a:schemeClr val="accent1">
                    <a:lumMod val="75000"/>
                  </a:schemeClr>
                </a:solidFill>
              </a:rPr>
              <a:t>discussed in </a:t>
            </a:r>
            <a:r>
              <a:rPr lang="en-US" sz="1600" dirty="0">
                <a:solidFill>
                  <a:schemeClr val="accent1">
                    <a:lumMod val="75000"/>
                  </a:schemeClr>
                </a:solidFill>
              </a:rPr>
              <a:t>the previous section, expand one of the settings groups, such as Shadow, Reﬂection, or Glow, and then change the settings as needed.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Text Eﬀect settings (Shadow through 3D Rotation) work exactly the same as the eﬀect settings we discussed for formatting </a:t>
            </a:r>
            <a:r>
              <a:rPr lang="en-US" sz="1600" dirty="0" smtClean="0">
                <a:solidFill>
                  <a:schemeClr val="accent1">
                    <a:lumMod val="75000"/>
                  </a:schemeClr>
                </a:solidFill>
              </a:rPr>
              <a:t>shapes.</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Click on the Text Box &gt; Format in Drawing &gt; click on the right arrow &gt; Select Options</a:t>
            </a:r>
            <a:endParaRPr lang="en-US" sz="1600" b="1" dirty="0">
              <a:solidFill>
                <a:schemeClr val="accent1">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0" y="0"/>
            <a:ext cx="3016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092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Arranging text in tables</a:t>
            </a:r>
          </a:p>
        </p:txBody>
      </p:sp>
      <p:sp>
        <p:nvSpPr>
          <p:cNvPr id="3" name="object 3"/>
          <p:cNvSpPr txBox="1"/>
          <p:nvPr/>
        </p:nvSpPr>
        <p:spPr>
          <a:xfrm>
            <a:off x="598578" y="1295400"/>
            <a:ext cx="7924800" cy="1982594"/>
          </a:xfrm>
          <a:prstGeom prst="rect">
            <a:avLst/>
          </a:prstGeom>
        </p:spPr>
        <p:txBody>
          <a:bodyPr vert="horz" wrap="square" lIns="0" tIns="12700" rIns="0" bIns="0" rtlCol="0">
            <a:spAutoFit/>
          </a:bodyPr>
          <a:lstStyle/>
          <a:p>
            <a:pPr algn="just">
              <a:spcBef>
                <a:spcPct val="0"/>
              </a:spcBef>
            </a:pPr>
            <a:r>
              <a:rPr lang="en-US" sz="1600" dirty="0">
                <a:solidFill>
                  <a:schemeClr val="accent1">
                    <a:lumMod val="75000"/>
                  </a:schemeClr>
                </a:solidFill>
              </a:rPr>
              <a:t>The easiest way to create a table on a slide is to create a new slide that uses the Title and Content layout (or use any slide with a content option); insert the new slide using the New Slide command on the Home tab. In the content area of the slide, select the Insert Table icon. The Insert Table dialog box </a:t>
            </a:r>
            <a:r>
              <a:rPr lang="en-US" sz="1600" dirty="0" smtClean="0">
                <a:solidFill>
                  <a:schemeClr val="accent1">
                    <a:lumMod val="75000"/>
                  </a:schemeClr>
                </a:solidFill>
              </a:rPr>
              <a:t>opens. </a:t>
            </a:r>
            <a:r>
              <a:rPr lang="en-US" sz="1600" dirty="0">
                <a:solidFill>
                  <a:schemeClr val="accent1">
                    <a:lumMod val="75000"/>
                  </a:schemeClr>
                </a:solidFill>
              </a:rPr>
              <a:t>Specify the number of columns and the number of rows for the new table using the spin boxes provided. When you are ready to place the table on the slide, click OK. </a:t>
            </a:r>
            <a:endParaRPr lang="en-US" sz="1600" dirty="0" smtClean="0">
              <a:solidFill>
                <a:schemeClr val="accent1">
                  <a:lumMod val="75000"/>
                </a:schemeClr>
              </a:solidFill>
            </a:endParaRPr>
          </a:p>
          <a:p>
            <a:pPr algn="just">
              <a:spcBef>
                <a:spcPct val="0"/>
              </a:spcBef>
            </a:pPr>
            <a:endParaRPr lang="en-US" sz="1600" dirty="0" smtClean="0">
              <a:solidFill>
                <a:schemeClr val="accent1">
                  <a:lumMod val="75000"/>
                </a:schemeClr>
              </a:solidFill>
            </a:endParaRPr>
          </a:p>
          <a:p>
            <a:pPr algn="just">
              <a:spcBef>
                <a:spcPct val="0"/>
              </a:spcBef>
            </a:pPr>
            <a:r>
              <a:rPr lang="en-US" altLang="en-US" sz="1600" b="1" dirty="0" smtClean="0">
                <a:solidFill>
                  <a:schemeClr val="accent1">
                    <a:lumMod val="75000"/>
                  </a:schemeClr>
                </a:solidFill>
              </a:rPr>
              <a:t>Insert &gt; Table &gt; Insert Table</a:t>
            </a:r>
            <a:endParaRPr lang="en-US" altLang="en-US" sz="1600" b="1" dirty="0">
              <a:solidFill>
                <a:schemeClr val="accent1">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038600"/>
            <a:ext cx="2895600" cy="177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021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Table layout commands</a:t>
            </a:r>
          </a:p>
        </p:txBody>
      </p:sp>
      <p:sp>
        <p:nvSpPr>
          <p:cNvPr id="3" name="object 3"/>
          <p:cNvSpPr txBox="1"/>
          <p:nvPr/>
        </p:nvSpPr>
        <p:spPr>
          <a:xfrm>
            <a:off x="598578" y="1828800"/>
            <a:ext cx="7924800" cy="1982594"/>
          </a:xfrm>
          <a:prstGeom prst="rect">
            <a:avLst/>
          </a:prstGeom>
        </p:spPr>
        <p:txBody>
          <a:bodyPr vert="horz" wrap="square" lIns="0" tIns="12700" rIns="0" bIns="0" rtlCol="0">
            <a:spAutoFit/>
          </a:bodyPr>
          <a:lstStyle/>
          <a:p>
            <a:pPr algn="just">
              <a:spcBef>
                <a:spcPct val="0"/>
              </a:spcBef>
            </a:pPr>
            <a:r>
              <a:rPr lang="en-US" sz="1600" dirty="0">
                <a:solidFill>
                  <a:schemeClr val="accent1">
                    <a:lumMod val="75000"/>
                  </a:schemeClr>
                </a:solidFill>
              </a:rPr>
              <a:t>The Layout commands appear on the Table Tools, Layout tab. These tools range from commands that enable you to insert columns and rows, merge and split cells, and change the text alignment in a cell or cells</a:t>
            </a:r>
            <a:r>
              <a:rPr lang="en-US" sz="1600" dirty="0" smtClean="0">
                <a:solidFill>
                  <a:schemeClr val="accent1">
                    <a:lumMod val="75000"/>
                  </a:schemeClr>
                </a:solidFill>
              </a:rPr>
              <a:t>. </a:t>
            </a:r>
            <a:r>
              <a:rPr lang="en-US" sz="1600" dirty="0">
                <a:solidFill>
                  <a:schemeClr val="accent1">
                    <a:lumMod val="75000"/>
                  </a:schemeClr>
                </a:solidFill>
              </a:rPr>
              <a:t>The Layout tab houses several command groups that enable you to manipulate your rows, columns, and cells and work with the text alignment within the cell. </a:t>
            </a:r>
            <a:r>
              <a:rPr lang="en-US" sz="1600" dirty="0" smtClean="0">
                <a:solidFill>
                  <a:schemeClr val="accent1">
                    <a:lumMod val="75000"/>
                  </a:schemeClr>
                </a:solidFill>
              </a:rPr>
              <a:t>Figure</a:t>
            </a:r>
            <a:r>
              <a:rPr lang="en-US" sz="1600" dirty="0" smtClean="0">
                <a:solidFill>
                  <a:schemeClr val="accent1">
                    <a:lumMod val="75000"/>
                  </a:schemeClr>
                </a:solidFill>
                <a:hlinkClick r:id="rId2" action="ppaction://hlinkfile"/>
              </a:rPr>
              <a:t> </a:t>
            </a:r>
            <a:r>
              <a:rPr lang="en-US" sz="1600" dirty="0">
                <a:solidFill>
                  <a:schemeClr val="accent1">
                    <a:lumMod val="75000"/>
                  </a:schemeClr>
                </a:solidFill>
              </a:rPr>
              <a:t>shows the Table Tools, Layout commands</a:t>
            </a:r>
            <a:r>
              <a:rPr lang="en-US" sz="1600" dirty="0" smtClean="0">
                <a:solidFill>
                  <a:schemeClr val="accent1">
                    <a:lumMod val="75000"/>
                  </a:schemeClr>
                </a:solidFill>
              </a:rPr>
              <a:t>.</a:t>
            </a:r>
          </a:p>
          <a:p>
            <a:pPr algn="just">
              <a:spcBef>
                <a:spcPct val="0"/>
              </a:spcBef>
            </a:pPr>
            <a:endParaRPr lang="en-US" sz="1600" dirty="0" smtClean="0">
              <a:solidFill>
                <a:schemeClr val="accent1">
                  <a:lumMod val="75000"/>
                </a:schemeClr>
              </a:solidFill>
            </a:endParaRPr>
          </a:p>
          <a:p>
            <a:pPr algn="just">
              <a:spcBef>
                <a:spcPct val="0"/>
              </a:spcBef>
            </a:pPr>
            <a:r>
              <a:rPr lang="en-US" sz="1600" b="1" dirty="0" smtClean="0">
                <a:solidFill>
                  <a:schemeClr val="accent1">
                    <a:lumMod val="75000"/>
                  </a:schemeClr>
                </a:solidFill>
              </a:rPr>
              <a:t>Click on the Table &gt; Insert &gt; Layout </a:t>
            </a:r>
            <a:endParaRPr lang="en-US" sz="1600" b="1" dirty="0">
              <a:solidFill>
                <a:schemeClr val="accent1">
                  <a:lumMod val="75000"/>
                </a:schemeClr>
              </a:solidFill>
            </a:endParaRPr>
          </a:p>
          <a:p>
            <a:pPr algn="just">
              <a:spcBef>
                <a:spcPct val="0"/>
              </a:spcBef>
            </a:pPr>
            <a:endParaRPr lang="en-US" altLang="en-US" sz="1600" dirty="0">
              <a:solidFill>
                <a:schemeClr val="accent1">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12" y="4267200"/>
            <a:ext cx="776816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484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28600"/>
            <a:ext cx="9144000" cy="523220"/>
          </a:xfrm>
          <a:prstGeom prst="rect">
            <a:avLst/>
          </a:prstGeom>
          <a:solidFill>
            <a:schemeClr val="bg1">
              <a:lumMod val="95000"/>
            </a:schemeClr>
          </a:solidFill>
        </p:spPr>
        <p:txBody>
          <a:bodyPr wrap="square">
            <a:spAutoFit/>
          </a:bodyPr>
          <a:lstStyle/>
          <a:p>
            <a:pPr algn="ctr"/>
            <a:r>
              <a:rPr lang="en-US" sz="1400" i="1" dirty="0">
                <a:solidFill>
                  <a:schemeClr val="accent1">
                    <a:lumMod val="75000"/>
                  </a:schemeClr>
                </a:solidFill>
              </a:rPr>
              <a:t>Based on the </a:t>
            </a:r>
            <a:r>
              <a:rPr lang="en-US" sz="1400" i="1" dirty="0" smtClean="0">
                <a:solidFill>
                  <a:schemeClr val="accent1">
                    <a:lumMod val="75000"/>
                  </a:schemeClr>
                </a:solidFill>
              </a:rPr>
              <a:t>textbook: </a:t>
            </a:r>
            <a:endParaRPr lang="en-US" sz="1400" i="1" dirty="0">
              <a:solidFill>
                <a:schemeClr val="accent1">
                  <a:lumMod val="75000"/>
                </a:schemeClr>
              </a:solidFill>
            </a:endParaRPr>
          </a:p>
          <a:p>
            <a:pPr algn="ctr"/>
            <a:r>
              <a:rPr lang="en-US" sz="1400" dirty="0">
                <a:solidFill>
                  <a:schemeClr val="accent1">
                    <a:lumMod val="75000"/>
                  </a:schemeClr>
                </a:solidFill>
              </a:rPr>
              <a:t>Microsoft Office Inside Out (Office 2021 and Microsoft 365), J. </a:t>
            </a:r>
            <a:r>
              <a:rPr lang="en-US" sz="1400" dirty="0" err="1">
                <a:solidFill>
                  <a:schemeClr val="accent1">
                    <a:lumMod val="75000"/>
                  </a:schemeClr>
                </a:solidFill>
              </a:rPr>
              <a:t>Habraken</a:t>
            </a:r>
            <a:r>
              <a:rPr lang="en-US" sz="1400" dirty="0">
                <a:solidFill>
                  <a:schemeClr val="accent1">
                    <a:lumMod val="75000"/>
                  </a:schemeClr>
                </a:solidFill>
              </a:rPr>
              <a:t>, Pearson Education, Inc., </a:t>
            </a:r>
            <a:r>
              <a:rPr lang="en-US" sz="1400" dirty="0" smtClean="0">
                <a:solidFill>
                  <a:schemeClr val="accent1">
                    <a:lumMod val="75000"/>
                  </a:schemeClr>
                </a:solidFill>
              </a:rPr>
              <a:t>2022. </a:t>
            </a:r>
            <a:endParaRPr lang="en-US" sz="1400" dirty="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1219200" y="1981200"/>
            <a:ext cx="6858000" cy="3752850"/>
          </a:xfrm>
          <a:prstGeom prst="rect">
            <a:avLst/>
          </a:prstGeom>
        </p:spPr>
      </p:pic>
    </p:spTree>
    <p:extLst>
      <p:ext uri="{BB962C8B-B14F-4D97-AF65-F5344CB8AC3E}">
        <p14:creationId xmlns:p14="http://schemas.microsoft.com/office/powerpoint/2010/main" val="1736608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Table </a:t>
            </a:r>
            <a:r>
              <a:rPr lang="en-US" dirty="0" smtClean="0">
                <a:latin typeface="Comic Sans MS" panose="030F0702030302020204" pitchFamily="66" charset="0"/>
              </a:rPr>
              <a:t>design </a:t>
            </a:r>
            <a:r>
              <a:rPr lang="en-US" dirty="0">
                <a:latin typeface="Comic Sans MS" panose="030F0702030302020204" pitchFamily="66" charset="0"/>
              </a:rPr>
              <a:t>commands</a:t>
            </a:r>
          </a:p>
        </p:txBody>
      </p:sp>
      <p:sp>
        <p:nvSpPr>
          <p:cNvPr id="3" name="object 3"/>
          <p:cNvSpPr txBox="1"/>
          <p:nvPr/>
        </p:nvSpPr>
        <p:spPr>
          <a:xfrm>
            <a:off x="457200" y="2057400"/>
            <a:ext cx="4267200" cy="222881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Table Tools Design tab provides commands that enable you to quickly format the table, including its shading and borders.</a:t>
            </a:r>
          </a:p>
          <a:p>
            <a:pPr algn="just"/>
            <a:r>
              <a:rPr lang="en-US" sz="1600" dirty="0">
                <a:solidFill>
                  <a:schemeClr val="accent1">
                    <a:lumMod val="75000"/>
                  </a:schemeClr>
                </a:solidFill>
              </a:rPr>
              <a:t>Commands are also available that enable you to apply quick styles and other WordArt formatting to the text within the table cells</a:t>
            </a:r>
            <a:r>
              <a:rPr lang="en-US" sz="1600" dirty="0" smtClean="0">
                <a:solidFill>
                  <a:schemeClr val="accent1">
                    <a:lumMod val="75000"/>
                  </a:schemeClr>
                </a:solidFill>
              </a:rPr>
              <a:t>.</a:t>
            </a:r>
          </a:p>
          <a:p>
            <a:pPr algn="just"/>
            <a:endParaRPr lang="en-US" sz="1600" dirty="0" smtClean="0">
              <a:solidFill>
                <a:schemeClr val="accent1">
                  <a:lumMod val="75000"/>
                </a:schemeClr>
              </a:solidFill>
            </a:endParaRPr>
          </a:p>
          <a:p>
            <a:pPr algn="just"/>
            <a:r>
              <a:rPr lang="en-US" sz="1600" b="1" dirty="0" smtClean="0">
                <a:solidFill>
                  <a:schemeClr val="accent1">
                    <a:lumMod val="75000"/>
                  </a:schemeClr>
                </a:solidFill>
              </a:rPr>
              <a:t>Click on the Table &gt; Insert &gt; Design</a:t>
            </a:r>
            <a:endParaRPr lang="en-US" sz="1600" b="1" dirty="0">
              <a:solidFill>
                <a:schemeClr val="accent1">
                  <a:lumMod val="75000"/>
                </a:schemeClr>
              </a:solidFill>
            </a:endParaRPr>
          </a:p>
          <a:p>
            <a:pPr algn="just">
              <a:spcBef>
                <a:spcPct val="0"/>
              </a:spcBef>
            </a:pPr>
            <a:endParaRPr lang="en-US" altLang="en-US" sz="1600" dirty="0">
              <a:solidFill>
                <a:schemeClr val="accent1">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3138"/>
            <a:ext cx="3962400" cy="687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298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Applying themes</a:t>
            </a:r>
          </a:p>
        </p:txBody>
      </p:sp>
      <p:sp>
        <p:nvSpPr>
          <p:cNvPr id="3" name="object 3"/>
          <p:cNvSpPr txBox="1"/>
          <p:nvPr/>
        </p:nvSpPr>
        <p:spPr>
          <a:xfrm>
            <a:off x="598578" y="12954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A theme can be applied to your current presentation by </a:t>
            </a:r>
            <a:r>
              <a:rPr lang="en-US" sz="1600" dirty="0" smtClean="0">
                <a:solidFill>
                  <a:schemeClr val="accent1">
                    <a:lumMod val="75000"/>
                  </a:schemeClr>
                </a:solidFill>
              </a:rPr>
              <a:t>selecting </a:t>
            </a:r>
            <a:r>
              <a:rPr lang="en-US" sz="1600" dirty="0">
                <a:solidFill>
                  <a:schemeClr val="accent1">
                    <a:lumMod val="75000"/>
                  </a:schemeClr>
                </a:solidFill>
              </a:rPr>
              <a:t>a theme in the Themes gallery. </a:t>
            </a:r>
            <a:r>
              <a:rPr lang="en-US" sz="1600" b="1" dirty="0">
                <a:solidFill>
                  <a:schemeClr val="accent1">
                    <a:lumMod val="75000"/>
                  </a:schemeClr>
                </a:solidFill>
              </a:rPr>
              <a:t>The Themes </a:t>
            </a:r>
            <a:r>
              <a:rPr lang="en-US" sz="1600" b="1" dirty="0" smtClean="0">
                <a:solidFill>
                  <a:schemeClr val="accent1">
                    <a:lumMod val="75000"/>
                  </a:schemeClr>
                </a:solidFill>
              </a:rPr>
              <a:t>gallery </a:t>
            </a:r>
            <a:r>
              <a:rPr lang="en-US" sz="1600" b="1" dirty="0">
                <a:solidFill>
                  <a:schemeClr val="accent1">
                    <a:lumMod val="75000"/>
                  </a:schemeClr>
                </a:solidFill>
              </a:rPr>
              <a:t>is on the ribbon’s </a:t>
            </a:r>
            <a:r>
              <a:rPr lang="en-US" sz="1600" b="1" dirty="0" smtClean="0">
                <a:solidFill>
                  <a:schemeClr val="accent1">
                    <a:lumMod val="75000"/>
                  </a:schemeClr>
                </a:solidFill>
              </a:rPr>
              <a:t>Design tab</a:t>
            </a:r>
            <a:r>
              <a:rPr lang="en-US" sz="1600" dirty="0">
                <a:solidFill>
                  <a:schemeClr val="accent1">
                    <a:lumMod val="75000"/>
                  </a:schemeClr>
                </a:solidFill>
              </a:rPr>
              <a:t>. </a:t>
            </a:r>
            <a:r>
              <a:rPr lang="en-US" sz="1600" dirty="0" smtClean="0">
                <a:solidFill>
                  <a:schemeClr val="accent1">
                    <a:lumMod val="75000"/>
                  </a:schemeClr>
                </a:solidFill>
              </a:rPr>
              <a:t>To </a:t>
            </a:r>
            <a:r>
              <a:rPr lang="en-US" sz="1600" dirty="0">
                <a:solidFill>
                  <a:schemeClr val="accent1">
                    <a:lumMod val="75000"/>
                  </a:schemeClr>
                </a:solidFill>
              </a:rPr>
              <a:t>preview a theme on the current presentation, place the mouse on a particular theme. </a:t>
            </a:r>
            <a:r>
              <a:rPr lang="en-US" sz="1600" dirty="0" smtClean="0">
                <a:solidFill>
                  <a:schemeClr val="accent1">
                    <a:lumMod val="75000"/>
                  </a:schemeClr>
                </a:solidFill>
              </a:rPr>
              <a:t>Users </a:t>
            </a:r>
            <a:r>
              <a:rPr lang="en-US" sz="1600" dirty="0">
                <a:solidFill>
                  <a:schemeClr val="accent1">
                    <a:lumMod val="75000"/>
                  </a:schemeClr>
                </a:solidFill>
              </a:rPr>
              <a:t>also have the option of modifying the colors, fonts, eﬀects, and background settings for a theme (and any of its variants). Changes that </a:t>
            </a:r>
            <a:r>
              <a:rPr lang="en-US" sz="1600" dirty="0" smtClean="0">
                <a:solidFill>
                  <a:schemeClr val="accent1">
                    <a:lumMod val="75000"/>
                  </a:schemeClr>
                </a:solidFill>
              </a:rPr>
              <a:t>users </a:t>
            </a:r>
            <a:r>
              <a:rPr lang="en-US" sz="1600" dirty="0">
                <a:solidFill>
                  <a:schemeClr val="accent1">
                    <a:lumMod val="75000"/>
                  </a:schemeClr>
                </a:solidFill>
              </a:rPr>
              <a:t>make to a theme or one of its variants can be saved as a custom theme. </a:t>
            </a:r>
            <a:endParaRPr lang="en-US" sz="1600" dirty="0" smtClean="0">
              <a:solidFill>
                <a:schemeClr val="accent1">
                  <a:lumMod val="75000"/>
                </a:schemeClr>
              </a:solidFill>
            </a:endParaRPr>
          </a:p>
          <a:p>
            <a:pPr algn="just" eaLnBrk="0" hangingPunct="0"/>
            <a:endParaRPr lang="en-US" sz="1600" dirty="0">
              <a:solidFill>
                <a:schemeClr val="accent1">
                  <a:lumMod val="75000"/>
                </a:schemeClr>
              </a:solidFill>
            </a:endParaRP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600"/>
            <a:ext cx="7239000" cy="264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219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Applying theme variants</a:t>
            </a:r>
          </a:p>
        </p:txBody>
      </p:sp>
      <p:sp>
        <p:nvSpPr>
          <p:cNvPr id="3" name="object 3"/>
          <p:cNvSpPr txBox="1"/>
          <p:nvPr/>
        </p:nvSpPr>
        <p:spPr>
          <a:xfrm>
            <a:off x="598578" y="1219200"/>
            <a:ext cx="7924800" cy="149015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makes it easy for you to apply diﬀerent color schemes and backgrounds to your presentation slides using themes. Each speciﬁc theme also has variants, which are variations on the selected theme. Variants of a theme are accessed via the Variants </a:t>
            </a:r>
            <a:r>
              <a:rPr lang="en-US" sz="1600" dirty="0" smtClean="0">
                <a:solidFill>
                  <a:schemeClr val="accent1">
                    <a:lumMod val="75000"/>
                  </a:schemeClr>
                </a:solidFill>
              </a:rPr>
              <a:t>gallery.</a:t>
            </a:r>
          </a:p>
          <a:p>
            <a:pPr algn="just" eaLnBrk="0" hangingPunct="0"/>
            <a:endParaRPr lang="en-US" sz="1600" dirty="0" smtClean="0">
              <a:solidFill>
                <a:schemeClr val="accent1">
                  <a:lumMod val="75000"/>
                </a:schemeClr>
              </a:solidFill>
            </a:endParaRPr>
          </a:p>
          <a:p>
            <a:pPr algn="just" eaLnBrk="0" hangingPunct="0"/>
            <a:r>
              <a:rPr lang="en-US" sz="1600" b="1" dirty="0">
                <a:solidFill>
                  <a:schemeClr val="accent1">
                    <a:lumMod val="75000"/>
                  </a:schemeClr>
                </a:solidFill>
              </a:rPr>
              <a:t>Design &gt; Variants &gt; Click on the right arrow &gt; Select colors gallery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95600"/>
            <a:ext cx="3971835" cy="395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222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Theme colors</a:t>
            </a:r>
            <a:endParaRPr lang="en-US" dirty="0">
              <a:latin typeface="Comic Sans MS" panose="030F0702030302020204" pitchFamily="66" charset="0"/>
            </a:endParaRPr>
          </a:p>
        </p:txBody>
      </p:sp>
      <p:sp>
        <p:nvSpPr>
          <p:cNvPr id="3" name="object 3"/>
          <p:cNvSpPr txBox="1"/>
          <p:nvPr/>
        </p:nvSpPr>
        <p:spPr>
          <a:xfrm>
            <a:off x="598578" y="12192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If you want to create your own theme colors, you can do so in the Create New Theme Colors dialog </a:t>
            </a:r>
            <a:r>
              <a:rPr lang="en-US" sz="1600" dirty="0" smtClean="0">
                <a:solidFill>
                  <a:schemeClr val="accent1">
                    <a:lumMod val="75000"/>
                  </a:schemeClr>
                </a:solidFill>
              </a:rPr>
              <a:t>box. </a:t>
            </a:r>
            <a:r>
              <a:rPr lang="en-US" sz="1600" dirty="0">
                <a:solidFill>
                  <a:schemeClr val="accent1">
                    <a:lumMod val="75000"/>
                  </a:schemeClr>
                </a:solidFill>
              </a:rPr>
              <a:t>To open this dialog box, select Customize Colors in the Colors gallery. Use the various color drop-down palettes to select the speciﬁc colors for the theme color set. When selecting a color, you can use theme colors or standard colors</a:t>
            </a:r>
            <a:r>
              <a:rPr lang="en-US" sz="1600" dirty="0" smtClean="0">
                <a:solidFill>
                  <a:schemeClr val="accent1">
                    <a:lumMod val="75000"/>
                  </a:schemeClr>
                </a:solidFill>
              </a:rPr>
              <a:t>.</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Design &gt; Variants &gt; Click on the right arrow &gt; Select colors gallery &gt; Customize colors</a:t>
            </a:r>
            <a:endParaRPr lang="en-US" sz="1600" b="1" dirty="0">
              <a:solidFill>
                <a:schemeClr val="accent1">
                  <a:lumMod val="75000"/>
                </a:schemeClr>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048000"/>
            <a:ext cx="3790950" cy="383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141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Theme effects</a:t>
            </a:r>
            <a:endParaRPr lang="en-US" dirty="0">
              <a:latin typeface="Comic Sans MS" panose="030F0702030302020204" pitchFamily="66" charset="0"/>
            </a:endParaRPr>
          </a:p>
        </p:txBody>
      </p:sp>
      <p:sp>
        <p:nvSpPr>
          <p:cNvPr id="3" name="object 3"/>
          <p:cNvSpPr txBox="1"/>
          <p:nvPr/>
        </p:nvSpPr>
        <p:spPr>
          <a:xfrm>
            <a:off x="598578" y="1219200"/>
            <a:ext cx="7924800" cy="1243930"/>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Theme eﬀects can also be modiﬁed for the current theme or variant by selecting a built-in eﬀects set from the Eﬀects gallery. Expand the Variants gallery and then select the </a:t>
            </a:r>
            <a:r>
              <a:rPr lang="en-US" sz="1600" dirty="0" smtClean="0">
                <a:solidFill>
                  <a:schemeClr val="accent1">
                    <a:lumMod val="75000"/>
                  </a:schemeClr>
                </a:solidFill>
              </a:rPr>
              <a:t>Eﬀects command.</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Design </a:t>
            </a:r>
            <a:r>
              <a:rPr lang="en-US" sz="1600" b="1" dirty="0">
                <a:solidFill>
                  <a:schemeClr val="accent1">
                    <a:lumMod val="75000"/>
                  </a:schemeClr>
                </a:solidFill>
              </a:rPr>
              <a:t>&gt; Variants &gt; Click on the right arrow &gt; Select </a:t>
            </a:r>
            <a:r>
              <a:rPr lang="en-US" sz="1600" b="1" dirty="0" smtClean="0">
                <a:solidFill>
                  <a:schemeClr val="accent1">
                    <a:lumMod val="75000"/>
                  </a:schemeClr>
                </a:solidFill>
              </a:rPr>
              <a:t>Effects</a:t>
            </a:r>
            <a:endParaRPr lang="en-US" sz="1600" b="1" dirty="0">
              <a:solidFill>
                <a:schemeClr val="accent1">
                  <a:lumMod val="75000"/>
                </a:scheme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11350"/>
            <a:ext cx="5641975"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8357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Theme backgrounds</a:t>
            </a:r>
          </a:p>
        </p:txBody>
      </p:sp>
      <p:sp>
        <p:nvSpPr>
          <p:cNvPr id="3" name="object 3"/>
          <p:cNvSpPr txBox="1"/>
          <p:nvPr/>
        </p:nvSpPr>
        <p:spPr>
          <a:xfrm>
            <a:off x="609600" y="1524000"/>
            <a:ext cx="3973422" cy="419858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provides options for changing the background on all the slides in the presentation or speciﬁc slides in the presentation</a:t>
            </a:r>
            <a:r>
              <a:rPr lang="en-US" sz="1600" dirty="0" smtClean="0">
                <a:solidFill>
                  <a:schemeClr val="accent1">
                    <a:lumMod val="75000"/>
                  </a:schemeClr>
                </a:solidFill>
              </a:rPr>
              <a:t>.</a:t>
            </a:r>
            <a:r>
              <a:rPr lang="en-US" sz="1600" dirty="0">
                <a:solidFill>
                  <a:schemeClr val="accent1">
                    <a:lumMod val="75000"/>
                  </a:schemeClr>
                </a:solidFill>
              </a:rPr>
              <a:t> Expand the Variants gallery and then select Background Styles. Select a background style from the gallery.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You </a:t>
            </a:r>
            <a:r>
              <a:rPr lang="en-US" sz="1600" dirty="0">
                <a:solidFill>
                  <a:schemeClr val="accent1">
                    <a:lumMod val="75000"/>
                  </a:schemeClr>
                </a:solidFill>
              </a:rPr>
              <a:t>can also format the background manually using the Format Background task pane.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You </a:t>
            </a:r>
            <a:r>
              <a:rPr lang="en-US" sz="1600" dirty="0">
                <a:solidFill>
                  <a:schemeClr val="accent1">
                    <a:lumMod val="75000"/>
                  </a:schemeClr>
                </a:solidFill>
              </a:rPr>
              <a:t>can open the Format Background task pane by selecting Format Background in the Background Styles gallery or by selecting the Format Background command in the Customize group on the ribbon’s Design tab.</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Design </a:t>
            </a:r>
            <a:r>
              <a:rPr lang="en-US" sz="1600" b="1" dirty="0">
                <a:solidFill>
                  <a:schemeClr val="accent1">
                    <a:lumMod val="75000"/>
                  </a:schemeClr>
                </a:solidFill>
              </a:rPr>
              <a:t>&gt; </a:t>
            </a:r>
            <a:r>
              <a:rPr lang="en-US" sz="1600" b="1" dirty="0" smtClean="0">
                <a:solidFill>
                  <a:schemeClr val="accent1">
                    <a:lumMod val="75000"/>
                  </a:schemeClr>
                </a:solidFill>
              </a:rPr>
              <a:t>Format Background</a:t>
            </a:r>
            <a:endParaRPr lang="en-US" sz="1600" b="1" dirty="0">
              <a:solidFill>
                <a:schemeClr val="accent1">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67" y="23648"/>
            <a:ext cx="4057650" cy="683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568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headers and footers</a:t>
            </a:r>
          </a:p>
        </p:txBody>
      </p:sp>
      <p:sp>
        <p:nvSpPr>
          <p:cNvPr id="3" name="object 3"/>
          <p:cNvSpPr txBox="1"/>
          <p:nvPr/>
        </p:nvSpPr>
        <p:spPr>
          <a:xfrm>
            <a:off x="598578" y="12192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Each slide in your presentation will be unique in terms of the slide’s content. There will be occasions when you want to add repeating information to every slide in the presentation. In PowerPoint, repeating information placed on your slides is housed in the footer, which means the repeating information  will appear at the bottom of each slide</a:t>
            </a:r>
            <a:r>
              <a:rPr lang="en-US" sz="1600" dirty="0" smtClean="0">
                <a:solidFill>
                  <a:schemeClr val="accent1">
                    <a:lumMod val="75000"/>
                  </a:schemeClr>
                </a:solidFill>
              </a:rPr>
              <a:t>.</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Insert </a:t>
            </a:r>
            <a:r>
              <a:rPr lang="en-US" sz="1600" b="1" dirty="0">
                <a:solidFill>
                  <a:schemeClr val="accent1">
                    <a:lumMod val="75000"/>
                  </a:schemeClr>
                </a:solidFill>
              </a:rPr>
              <a:t>&gt; </a:t>
            </a:r>
            <a:r>
              <a:rPr lang="en-US" sz="1600" b="1" dirty="0" smtClean="0">
                <a:solidFill>
                  <a:schemeClr val="accent1">
                    <a:lumMod val="75000"/>
                  </a:schemeClr>
                </a:solidFill>
              </a:rPr>
              <a:t>Header &amp; Footer</a:t>
            </a:r>
            <a:endParaRPr lang="en-US" sz="1600" b="1" dirty="0">
              <a:solidFill>
                <a:schemeClr val="accent1">
                  <a:lumMod val="75000"/>
                </a:scheme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29000"/>
            <a:ext cx="5641975" cy="32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482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headers and footers</a:t>
            </a:r>
          </a:p>
        </p:txBody>
      </p:sp>
      <p:sp>
        <p:nvSpPr>
          <p:cNvPr id="3" name="object 3"/>
          <p:cNvSpPr txBox="1"/>
          <p:nvPr/>
        </p:nvSpPr>
        <p:spPr>
          <a:xfrm>
            <a:off x="598578" y="12192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Each slide in your presentation will be unique in terms of the slide’s content. There will be occasions when you want to add repeating information to every slide in the presentation. In PowerPoint, repeating information placed on your slides is housed in the footer, which means the repeating information  will appear at the bottom of each slide</a:t>
            </a:r>
            <a:r>
              <a:rPr lang="en-US" sz="1600" dirty="0" smtClean="0">
                <a:solidFill>
                  <a:schemeClr val="accent1">
                    <a:lumMod val="75000"/>
                  </a:schemeClr>
                </a:solidFill>
              </a:rPr>
              <a:t>.</a:t>
            </a:r>
          </a:p>
          <a:p>
            <a:pPr algn="just" eaLnBrk="0" hangingPunct="0"/>
            <a:endParaRPr lang="en-US" sz="1600" b="1" dirty="0" smtClean="0">
              <a:solidFill>
                <a:schemeClr val="accent1">
                  <a:lumMod val="75000"/>
                </a:schemeClr>
              </a:solidFill>
            </a:endParaRPr>
          </a:p>
          <a:p>
            <a:pPr algn="just" eaLnBrk="0" hangingPunct="0"/>
            <a:r>
              <a:rPr lang="en-US" sz="1600" b="1" dirty="0" smtClean="0">
                <a:solidFill>
                  <a:schemeClr val="accent1">
                    <a:lumMod val="75000"/>
                  </a:schemeClr>
                </a:solidFill>
              </a:rPr>
              <a:t>Insert &gt; Header &amp; Footer</a:t>
            </a:r>
            <a:endParaRPr lang="en-US" sz="1600" b="1" dirty="0">
              <a:solidFill>
                <a:schemeClr val="accent1">
                  <a:lumMod val="75000"/>
                </a:scheme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29000"/>
            <a:ext cx="5641975" cy="32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038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Inserting a picture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7924800" cy="1243930"/>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quickly insert a picture ﬁle that you have stored on your computer using the Pictures command in the Images group</a:t>
            </a:r>
            <a:r>
              <a:rPr lang="en-US" sz="1600" dirty="0" smtClean="0">
                <a:solidFill>
                  <a:schemeClr val="accent1">
                    <a:lumMod val="75000"/>
                  </a:schemeClr>
                </a:solidFill>
              </a:rPr>
              <a:t>.</a:t>
            </a:r>
            <a:r>
              <a:rPr lang="en-US" sz="1600" dirty="0">
                <a:solidFill>
                  <a:schemeClr val="accent1">
                    <a:lumMod val="75000"/>
                  </a:schemeClr>
                </a:solidFill>
              </a:rPr>
              <a:t> The default location for the Insert Picture dialog box is the Pictures library</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Insert &gt; Pictures window</a:t>
            </a:r>
            <a:endParaRPr lang="en-US" sz="1600" b="1" dirty="0">
              <a:solidFill>
                <a:schemeClr val="accent1">
                  <a:lumMod val="75000"/>
                </a:schemeClr>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09" y="2806700"/>
            <a:ext cx="6741491"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805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Inserting a picture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7924800" cy="997709"/>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When the picture is selected on the slide, the Picture Tools, Format tab appears on the ribbon.</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Click on the picture &gt; Format tab</a:t>
            </a:r>
            <a:endParaRPr lang="en-US" sz="1600" b="1" dirty="0">
              <a:solidFill>
                <a:schemeClr val="accent1">
                  <a:lumMod val="75000"/>
                </a:scheme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61" y="2422104"/>
            <a:ext cx="798527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81000" y="3777918"/>
            <a:ext cx="3900672" cy="2816156"/>
          </a:xfrm>
          <a:prstGeom prst="rect">
            <a:avLst/>
          </a:prstGeom>
        </p:spPr>
        <p:txBody>
          <a:bodyPr wrap="square">
            <a:spAutoFit/>
          </a:bodyPr>
          <a:lstStyle/>
          <a:p>
            <a:pPr marL="68580" marR="0" eaLnBrk="0" hangingPunct="0">
              <a:spcBef>
                <a:spcPts val="1340"/>
              </a:spcBef>
              <a:spcAft>
                <a:spcPts val="0"/>
              </a:spcAft>
            </a:pPr>
            <a:r>
              <a:rPr lang="en-US" sz="1600" dirty="0">
                <a:solidFill>
                  <a:schemeClr val="accent1">
                    <a:lumMod val="75000"/>
                  </a:schemeClr>
                </a:solidFill>
                <a:ea typeface="Times New Roman" panose="02020603050405020304" pitchFamily="18" charset="0"/>
                <a:cs typeface="Trebuchet MS" panose="020B0603020202020204" pitchFamily="34" charset="0"/>
              </a:rPr>
              <a:t>The Picture Tools groups are as follows</a:t>
            </a:r>
            <a:r>
              <a:rPr lang="en-US" sz="1600" dirty="0" smtClean="0">
                <a:solidFill>
                  <a:schemeClr val="accent1">
                    <a:lumMod val="75000"/>
                  </a:schemeClr>
                </a:solidFill>
                <a:ea typeface="Times New Roman" panose="02020603050405020304" pitchFamily="18" charset="0"/>
                <a:cs typeface="Trebuchet MS" panose="020B0603020202020204" pitchFamily="34" charset="0"/>
              </a:rPr>
              <a:t>:</a:t>
            </a:r>
          </a:p>
          <a:p>
            <a:pPr marL="811530" lvl="1" indent="-285750" eaLnBrk="0" hangingPunct="0">
              <a:spcBef>
                <a:spcPts val="1340"/>
              </a:spcBef>
              <a:buFont typeface="Arial" panose="020B0604020202020204" pitchFamily="34" charset="0"/>
              <a:buChar char="•"/>
            </a:pPr>
            <a:r>
              <a:rPr lang="en-US" sz="1600" b="1" dirty="0">
                <a:solidFill>
                  <a:schemeClr val="accent1">
                    <a:lumMod val="75000"/>
                  </a:schemeClr>
                </a:solidFill>
              </a:rPr>
              <a:t>Remove </a:t>
            </a:r>
            <a:r>
              <a:rPr lang="en-US" sz="1600" b="1" dirty="0" smtClean="0">
                <a:solidFill>
                  <a:schemeClr val="accent1">
                    <a:lumMod val="75000"/>
                  </a:schemeClr>
                </a:solidFill>
              </a:rPr>
              <a:t>Background</a:t>
            </a:r>
          </a:p>
          <a:p>
            <a:pPr marL="811530" lvl="1" indent="-285750" eaLnBrk="0" hangingPunct="0">
              <a:spcBef>
                <a:spcPts val="1340"/>
              </a:spcBef>
              <a:buFont typeface="Arial" panose="020B0604020202020204" pitchFamily="34" charset="0"/>
              <a:buChar char="•"/>
            </a:pPr>
            <a:r>
              <a:rPr lang="en-US" sz="1600" b="1" dirty="0">
                <a:solidFill>
                  <a:schemeClr val="accent1">
                    <a:lumMod val="75000"/>
                  </a:schemeClr>
                </a:solidFill>
              </a:rPr>
              <a:t>Adjust</a:t>
            </a:r>
          </a:p>
          <a:p>
            <a:pPr marL="811530" lvl="1" indent="-285750" eaLnBrk="0" hangingPunct="0">
              <a:spcBef>
                <a:spcPts val="1340"/>
              </a:spcBef>
              <a:buFont typeface="Arial" panose="020B0604020202020204" pitchFamily="34" charset="0"/>
              <a:buChar char="•"/>
            </a:pPr>
            <a:r>
              <a:rPr lang="en-US" sz="1600" b="1" dirty="0">
                <a:solidFill>
                  <a:schemeClr val="accent1">
                    <a:lumMod val="75000"/>
                  </a:schemeClr>
                </a:solidFill>
              </a:rPr>
              <a:t>Picture Styles</a:t>
            </a:r>
          </a:p>
          <a:p>
            <a:pPr marL="811530" lvl="1" indent="-285750" eaLnBrk="0" hangingPunct="0">
              <a:spcBef>
                <a:spcPts val="1340"/>
              </a:spcBef>
              <a:buFont typeface="Arial" panose="020B0604020202020204" pitchFamily="34" charset="0"/>
              <a:buChar char="•"/>
            </a:pPr>
            <a:r>
              <a:rPr lang="en-US" sz="1600" b="1" dirty="0">
                <a:solidFill>
                  <a:schemeClr val="accent1">
                    <a:lumMod val="75000"/>
                  </a:schemeClr>
                </a:solidFill>
                <a:ea typeface="Times New Roman" panose="02020603050405020304" pitchFamily="18" charset="0"/>
                <a:cs typeface="Trebuchet MS" panose="020B0603020202020204" pitchFamily="34" charset="0"/>
              </a:rPr>
              <a:t>Arrange</a:t>
            </a:r>
          </a:p>
          <a:p>
            <a:pPr marL="811530" lvl="1" indent="-285750" eaLnBrk="0" hangingPunct="0">
              <a:spcBef>
                <a:spcPts val="1340"/>
              </a:spcBef>
              <a:buFont typeface="Arial" panose="020B0604020202020204" pitchFamily="34" charset="0"/>
              <a:buChar char="•"/>
            </a:pPr>
            <a:r>
              <a:rPr lang="en-US" sz="1600" b="1" dirty="0">
                <a:solidFill>
                  <a:schemeClr val="accent1">
                    <a:lumMod val="75000"/>
                  </a:schemeClr>
                </a:solidFill>
                <a:ea typeface="Times New Roman" panose="02020603050405020304" pitchFamily="18" charset="0"/>
                <a:cs typeface="Trebuchet MS" panose="020B0603020202020204" pitchFamily="34" charset="0"/>
              </a:rPr>
              <a:t>Size</a:t>
            </a:r>
            <a:endParaRPr lang="en-US" sz="1600" dirty="0">
              <a:solidFill>
                <a:schemeClr val="accent1">
                  <a:lumMod val="75000"/>
                </a:schemeClr>
              </a:solidFill>
              <a:ea typeface="Times New Roman" panose="02020603050405020304" pitchFamily="18" charset="0"/>
              <a:cs typeface="Trebuchet MS" panose="020B0603020202020204" pitchFamily="34" charset="0"/>
            </a:endParaRPr>
          </a:p>
          <a:p>
            <a:pPr marL="354330" marR="0" indent="-285750" eaLnBrk="0" hangingPunct="0">
              <a:spcBef>
                <a:spcPts val="1340"/>
              </a:spcBef>
              <a:spcAft>
                <a:spcPts val="0"/>
              </a:spcAft>
              <a:buFont typeface="Arial" panose="020B0604020202020204" pitchFamily="34" charset="0"/>
              <a:buChar char="•"/>
            </a:pPr>
            <a:endParaRPr lang="en-US" sz="1600" dirty="0">
              <a:solidFill>
                <a:schemeClr val="accent1">
                  <a:lumMod val="75000"/>
                </a:schemeClr>
              </a:solidFill>
              <a:ea typeface="Times New Roman" panose="02020603050405020304" pitchFamily="18" charset="0"/>
              <a:cs typeface="Trebuchet MS" panose="020B0603020202020204" pitchFamily="34" charset="0"/>
            </a:endParaRPr>
          </a:p>
        </p:txBody>
      </p:sp>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4465" y="4160471"/>
            <a:ext cx="3620597"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a:off x="3505200" y="4419600"/>
            <a:ext cx="1143000" cy="228600"/>
          </a:xfrm>
          <a:prstGeom prst="straightConnector1">
            <a:avLst/>
          </a:prstGeom>
          <a:ln>
            <a:solidFill>
              <a:srgbClr val="B40C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0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The </a:t>
            </a:r>
            <a:r>
              <a:rPr lang="en-US" dirty="0" smtClean="0">
                <a:latin typeface="Comic Sans MS" panose="030F0702030302020204" pitchFamily="66" charset="0"/>
              </a:rPr>
              <a:t>new </a:t>
            </a:r>
            <a:r>
              <a:rPr lang="en-US" dirty="0">
                <a:latin typeface="Comic Sans MS" panose="030F0702030302020204" pitchFamily="66" charset="0"/>
              </a:rPr>
              <a:t>page in the PowerPoint </a:t>
            </a:r>
            <a:r>
              <a:rPr lang="en-US" dirty="0" smtClean="0">
                <a:latin typeface="Comic Sans MS" panose="030F0702030302020204" pitchFamily="66" charset="0"/>
              </a:rPr>
              <a:t>backstage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29459" y="1232035"/>
            <a:ext cx="7924800" cy="751488"/>
          </a:xfrm>
          <a:prstGeom prst="rect">
            <a:avLst/>
          </a:prstGeom>
        </p:spPr>
        <p:txBody>
          <a:bodyPr vert="horz" wrap="square" lIns="0" tIns="12700" rIns="0" bIns="0" rtlCol="0">
            <a:spAutoFit/>
          </a:bodyPr>
          <a:lstStyle/>
          <a:p>
            <a:pPr algn="just">
              <a:spcBef>
                <a:spcPct val="0"/>
              </a:spcBef>
            </a:pPr>
            <a:r>
              <a:rPr lang="en-US" sz="1600" dirty="0">
                <a:solidFill>
                  <a:schemeClr val="accent1">
                    <a:lumMod val="75000"/>
                  </a:schemeClr>
                </a:solidFill>
              </a:rPr>
              <a:t>To access the New page from the PowerPoint application window, select File on the ribbon and then select New. </a:t>
            </a:r>
            <a:r>
              <a:rPr lang="en-US" sz="1600" dirty="0" smtClean="0">
                <a:solidFill>
                  <a:schemeClr val="accent1">
                    <a:lumMod val="75000"/>
                  </a:schemeClr>
                </a:solidFill>
              </a:rPr>
              <a:t>Note </a:t>
            </a:r>
            <a:r>
              <a:rPr lang="en-US" sz="1600" dirty="0">
                <a:solidFill>
                  <a:schemeClr val="accent1">
                    <a:lumMod val="75000"/>
                  </a:schemeClr>
                </a:solidFill>
              </a:rPr>
              <a:t>that the New page provides the same capabilities as the Start screen in terms of accessing presentation templates and themes.</a:t>
            </a:r>
            <a:endParaRPr lang="en-US" altLang="en-US" sz="1600" dirty="0">
              <a:solidFill>
                <a:schemeClr val="accent1">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90800"/>
            <a:ext cx="6745319"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883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online images to slides</a:t>
            </a:r>
          </a:p>
        </p:txBody>
      </p:sp>
      <p:sp>
        <p:nvSpPr>
          <p:cNvPr id="3" name="object 3"/>
          <p:cNvSpPr txBox="1"/>
          <p:nvPr/>
        </p:nvSpPr>
        <p:spPr>
          <a:xfrm>
            <a:off x="533400" y="1219200"/>
            <a:ext cx="7924800" cy="201337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When you open the Online Pictures window, you use the Bing search engine to do an image search (by keyword) on the web</a:t>
            </a:r>
            <a:r>
              <a:rPr lang="en-US" sz="1600" dirty="0" smtClean="0">
                <a:solidFill>
                  <a:schemeClr val="accent1">
                    <a:lumMod val="75000"/>
                  </a:schemeClr>
                </a:solidFill>
              </a:rPr>
              <a:t>. To </a:t>
            </a:r>
            <a:r>
              <a:rPr lang="en-US" sz="1600" dirty="0">
                <a:solidFill>
                  <a:schemeClr val="accent1">
                    <a:lumMod val="75000"/>
                  </a:schemeClr>
                </a:solidFill>
              </a:rPr>
              <a:t>open the Online Pictures window, select the Online Pictures command in the Images group</a:t>
            </a:r>
            <a:r>
              <a:rPr lang="en-US" sz="1600" dirty="0" smtClean="0">
                <a:solidFill>
                  <a:schemeClr val="accent1">
                    <a:lumMod val="75000"/>
                  </a:schemeClr>
                </a:solidFill>
              </a:rPr>
              <a:t>.</a:t>
            </a:r>
            <a:r>
              <a:rPr lang="en-US" sz="1600" dirty="0"/>
              <a:t> </a:t>
            </a:r>
            <a:r>
              <a:rPr lang="en-US" sz="1600" dirty="0">
                <a:solidFill>
                  <a:schemeClr val="accent1">
                    <a:lumMod val="75000"/>
                  </a:schemeClr>
                </a:solidFill>
              </a:rPr>
              <a:t>By default, the Bing image search shows only images that match your search criteria and are licensed under Creative Commons.</a:t>
            </a:r>
          </a:p>
          <a:p>
            <a:pPr algn="just" eaLnBrk="0" hangingPunct="0"/>
            <a:endParaRPr lang="en-US" sz="1600" dirty="0" smtClean="0">
              <a:solidFill>
                <a:schemeClr val="accent1">
                  <a:lumMod val="75000"/>
                </a:schemeClr>
              </a:solidFill>
            </a:endParaRPr>
          </a:p>
          <a:p>
            <a:pPr algn="just" eaLnBrk="0" hangingPunct="0"/>
            <a:r>
              <a:rPr lang="en-US" sz="1600" b="1" dirty="0">
                <a:solidFill>
                  <a:schemeClr val="accent1">
                    <a:lumMod val="75000"/>
                  </a:schemeClr>
                </a:solidFill>
              </a:rPr>
              <a:t>Insert &gt; </a:t>
            </a:r>
            <a:r>
              <a:rPr lang="en-US" sz="1600" b="1" dirty="0" smtClean="0">
                <a:solidFill>
                  <a:schemeClr val="accent1">
                    <a:lumMod val="75000"/>
                  </a:schemeClr>
                </a:solidFill>
              </a:rPr>
              <a:t>Online Pictures window</a:t>
            </a:r>
            <a:endParaRPr lang="en-US" sz="1600" b="1" dirty="0">
              <a:solidFill>
                <a:schemeClr val="accent1">
                  <a:lumMod val="75000"/>
                </a:schemeClr>
              </a:solidFill>
            </a:endParaRPr>
          </a:p>
          <a:p>
            <a:pPr eaLnBrk="0" hangingPunct="0"/>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124200"/>
            <a:ext cx="6287873"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198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Creating a photo album</a:t>
            </a:r>
          </a:p>
        </p:txBody>
      </p:sp>
      <p:sp>
        <p:nvSpPr>
          <p:cNvPr id="3" name="object 3"/>
          <p:cNvSpPr txBox="1"/>
          <p:nvPr/>
        </p:nvSpPr>
        <p:spPr>
          <a:xfrm>
            <a:off x="533400" y="1219200"/>
            <a:ext cx="7924800" cy="3244478"/>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Photo Album command is on the Insert tab in the Images group</a:t>
            </a:r>
            <a:r>
              <a:rPr lang="en-US" sz="1600" dirty="0" smtClean="0">
                <a:solidFill>
                  <a:schemeClr val="accent1">
                    <a:lumMod val="75000"/>
                  </a:schemeClr>
                </a:solidFill>
              </a:rPr>
              <a:t>. </a:t>
            </a:r>
            <a:r>
              <a:rPr lang="en-US" sz="1600" dirty="0">
                <a:solidFill>
                  <a:schemeClr val="accent1">
                    <a:lumMod val="75000"/>
                  </a:schemeClr>
                </a:solidFill>
              </a:rPr>
              <a:t/>
            </a:r>
            <a:br>
              <a:rPr lang="en-US" sz="1600" dirty="0">
                <a:solidFill>
                  <a:schemeClr val="accent1">
                    <a:lumMod val="75000"/>
                  </a:schemeClr>
                </a:solidFill>
              </a:rPr>
            </a:br>
            <a:r>
              <a:rPr lang="en-US" sz="1600" dirty="0">
                <a:solidFill>
                  <a:schemeClr val="accent1">
                    <a:lumMod val="75000"/>
                  </a:schemeClr>
                </a:solidFill>
              </a:rPr>
              <a:t>When you use the Photo Album command, a new presentation is created, including a title slide for the presentation</a:t>
            </a:r>
            <a:r>
              <a:rPr lang="en-US" sz="1600" dirty="0" smtClean="0">
                <a:solidFill>
                  <a:schemeClr val="accent1">
                    <a:lumMod val="75000"/>
                  </a:schemeClr>
                </a:solidFill>
              </a:rPr>
              <a:t>. Because </a:t>
            </a:r>
            <a:r>
              <a:rPr lang="en-US" sz="1600" dirty="0">
                <a:solidFill>
                  <a:schemeClr val="accent1">
                    <a:lumMod val="75000"/>
                  </a:schemeClr>
                </a:solidFill>
              </a:rPr>
              <a:t>a new presentation is created for the photo album, the slides in the current presentation are not disturbed</a:t>
            </a:r>
            <a:r>
              <a:rPr lang="en-US" sz="1600" dirty="0" smtClean="0">
                <a:solidFill>
                  <a:schemeClr val="accent1">
                    <a:lumMod val="75000"/>
                  </a:schemeClr>
                </a:solidFill>
              </a:rPr>
              <a:t>. To </a:t>
            </a:r>
            <a:r>
              <a:rPr lang="en-US" sz="1600" dirty="0">
                <a:solidFill>
                  <a:schemeClr val="accent1">
                    <a:lumMod val="75000"/>
                  </a:schemeClr>
                </a:solidFill>
              </a:rPr>
              <a:t>create a new photo album, select Photo Album on the Insert tab and then select New Photo Album</a:t>
            </a:r>
            <a:r>
              <a:rPr lang="en-US" sz="1600" dirty="0" smtClean="0">
                <a:solidFill>
                  <a:schemeClr val="accent1">
                    <a:lumMod val="75000"/>
                  </a:schemeClr>
                </a:solidFill>
              </a:rPr>
              <a:t>. The </a:t>
            </a:r>
            <a:r>
              <a:rPr lang="en-US" sz="1600" dirty="0">
                <a:solidFill>
                  <a:schemeClr val="accent1">
                    <a:lumMod val="75000"/>
                  </a:schemeClr>
                </a:solidFill>
              </a:rPr>
              <a:t>Photo Album dialog box opens</a:t>
            </a:r>
            <a:r>
              <a:rPr lang="en-US" sz="1600" dirty="0" smtClean="0">
                <a:solidFill>
                  <a:schemeClr val="accent1">
                    <a:lumMod val="75000"/>
                  </a:schemeClr>
                </a:solidFill>
              </a:rPr>
              <a:t>. The </a:t>
            </a:r>
            <a:r>
              <a:rPr lang="en-US" sz="1600" dirty="0">
                <a:solidFill>
                  <a:schemeClr val="accent1">
                    <a:lumMod val="75000"/>
                  </a:schemeClr>
                </a:solidFill>
              </a:rPr>
              <a:t>ﬁrst step in the process of creating the photo album is to specify the pictures to include in the album</a:t>
            </a:r>
            <a:r>
              <a:rPr lang="en-US" sz="1600" dirty="0" smtClean="0">
                <a:solidFill>
                  <a:schemeClr val="accent1">
                    <a:lumMod val="75000"/>
                  </a:schemeClr>
                </a:solidFill>
              </a:rPr>
              <a:t>. Select </a:t>
            </a:r>
            <a:r>
              <a:rPr lang="en-US" sz="1600" dirty="0">
                <a:solidFill>
                  <a:schemeClr val="accent1">
                    <a:lumMod val="75000"/>
                  </a:schemeClr>
                </a:solidFill>
              </a:rPr>
              <a:t>the File/Disk command, and the Insert New Pictures dialog box opens</a:t>
            </a:r>
            <a:r>
              <a:rPr lang="en-US" sz="1600" dirty="0" smtClean="0">
                <a:solidFill>
                  <a:schemeClr val="accent1">
                    <a:lumMod val="75000"/>
                  </a:schemeClr>
                </a:solidFill>
              </a:rPr>
              <a:t>. This </a:t>
            </a:r>
            <a:r>
              <a:rPr lang="en-US" sz="1600" dirty="0">
                <a:solidFill>
                  <a:schemeClr val="accent1">
                    <a:lumMod val="75000"/>
                  </a:schemeClr>
                </a:solidFill>
              </a:rPr>
              <a:t>dialog box opens to the Pictures library by default. Locate the pictures that you want to use for the photo album</a:t>
            </a:r>
            <a:r>
              <a:rPr lang="en-US" sz="1600" dirty="0" smtClean="0">
                <a:solidFill>
                  <a:schemeClr val="accent1">
                    <a:lumMod val="75000"/>
                  </a:schemeClr>
                </a:solidFill>
              </a:rPr>
              <a:t>. It </a:t>
            </a:r>
            <a:r>
              <a:rPr lang="en-US" sz="1600" dirty="0">
                <a:solidFill>
                  <a:schemeClr val="accent1">
                    <a:lumMod val="75000"/>
                  </a:schemeClr>
                </a:solidFill>
              </a:rPr>
              <a:t>makes sense to select as many of the pictures as you can at this point</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Insert </a:t>
            </a:r>
            <a:r>
              <a:rPr lang="en-US" sz="1600" b="1" dirty="0">
                <a:solidFill>
                  <a:schemeClr val="accent1">
                    <a:lumMod val="75000"/>
                  </a:schemeClr>
                </a:solidFill>
              </a:rPr>
              <a:t>&gt; </a:t>
            </a:r>
            <a:r>
              <a:rPr lang="en-US" sz="1600" b="1" dirty="0" smtClean="0">
                <a:solidFill>
                  <a:schemeClr val="accent1">
                    <a:lumMod val="75000"/>
                  </a:schemeClr>
                </a:solidFill>
              </a:rPr>
              <a:t>Photo Album &gt; New Photo Album</a:t>
            </a:r>
            <a:endParaRPr lang="en-US" sz="1600" b="1" dirty="0">
              <a:solidFill>
                <a:schemeClr val="accent1">
                  <a:lumMod val="75000"/>
                </a:schemeClr>
              </a:solidFill>
            </a:endParaRPr>
          </a:p>
          <a:p>
            <a:pPr eaLnBrk="0" hangingPunct="0"/>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419600"/>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697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Conﬁguring album layout settings</a:t>
            </a:r>
          </a:p>
        </p:txBody>
      </p:sp>
      <p:sp>
        <p:nvSpPr>
          <p:cNvPr id="3" name="object 3"/>
          <p:cNvSpPr txBox="1"/>
          <p:nvPr/>
        </p:nvSpPr>
        <p:spPr>
          <a:xfrm>
            <a:off x="533400" y="1219200"/>
            <a:ext cx="7924800" cy="2475037"/>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Picture Layout drop-down menu </a:t>
            </a:r>
            <a:r>
              <a:rPr lang="en-US" sz="1600" dirty="0" smtClean="0">
                <a:solidFill>
                  <a:schemeClr val="accent1">
                    <a:lumMod val="75000"/>
                  </a:schemeClr>
                </a:solidFill>
              </a:rPr>
              <a:t>does </a:t>
            </a:r>
            <a:r>
              <a:rPr lang="en-US" sz="1600" dirty="0">
                <a:solidFill>
                  <a:schemeClr val="accent1">
                    <a:lumMod val="75000"/>
                  </a:schemeClr>
                </a:solidFill>
              </a:rPr>
              <a:t>give you other options for how the pictures appear on the </a:t>
            </a:r>
            <a:r>
              <a:rPr lang="en-US" sz="1600" dirty="0" smtClean="0">
                <a:solidFill>
                  <a:schemeClr val="accent1">
                    <a:lumMod val="75000"/>
                  </a:schemeClr>
                </a:solidFill>
              </a:rPr>
              <a:t>slides. These </a:t>
            </a:r>
            <a:r>
              <a:rPr lang="en-US" sz="1600" dirty="0">
                <a:solidFill>
                  <a:schemeClr val="accent1">
                    <a:lumMod val="75000"/>
                  </a:schemeClr>
                </a:solidFill>
              </a:rPr>
              <a:t>settings also enable you to specify the frame shape for the picture by selecting a shape from the Frame Shape drop-down list</a:t>
            </a:r>
            <a:r>
              <a:rPr lang="en-US" sz="1600" dirty="0" smtClean="0">
                <a:solidFill>
                  <a:schemeClr val="accent1">
                    <a:lumMod val="75000"/>
                  </a:schemeClr>
                </a:solidFill>
              </a:rPr>
              <a:t>. A </a:t>
            </a:r>
            <a:r>
              <a:rPr lang="en-US" sz="1600" dirty="0">
                <a:solidFill>
                  <a:schemeClr val="accent1">
                    <a:lumMod val="75000"/>
                  </a:schemeClr>
                </a:solidFill>
              </a:rPr>
              <a:t>number of frame shapes are available, including Rounded Rectangle, Simple Frame, White, Center Shadow Rectangle, and Soft Edge Rectangle</a:t>
            </a:r>
            <a:r>
              <a:rPr lang="en-US" sz="1600" dirty="0" smtClean="0">
                <a:solidFill>
                  <a:schemeClr val="accent1">
                    <a:lumMod val="75000"/>
                  </a:schemeClr>
                </a:solidFill>
              </a:rPr>
              <a:t>. Options </a:t>
            </a:r>
            <a:r>
              <a:rPr lang="en-US" sz="1600" dirty="0">
                <a:solidFill>
                  <a:schemeClr val="accent1">
                    <a:lumMod val="75000"/>
                  </a:schemeClr>
                </a:solidFill>
              </a:rPr>
              <a:t>for two and four pictures with a title are also included in the Picture Layout drop-down menu</a:t>
            </a:r>
            <a:r>
              <a:rPr lang="en-US" sz="1600" dirty="0" smtClean="0">
                <a:solidFill>
                  <a:schemeClr val="accent1">
                    <a:lumMod val="75000"/>
                  </a:schemeClr>
                </a:solidFill>
              </a:rPr>
              <a:t>. Both </a:t>
            </a:r>
            <a:r>
              <a:rPr lang="en-US" sz="1600" dirty="0">
                <a:solidFill>
                  <a:schemeClr val="accent1">
                    <a:lumMod val="75000"/>
                  </a:schemeClr>
                </a:solidFill>
              </a:rPr>
              <a:t>the number of slides you specify in the layout and the frame shape you select are previewed in the Album Layout area of the Photo Album dialog box</a:t>
            </a:r>
            <a:r>
              <a:rPr lang="en-US" sz="1600" dirty="0" smtClean="0">
                <a:solidFill>
                  <a:schemeClr val="accent1">
                    <a:lumMod val="75000"/>
                  </a:schemeClr>
                </a:solidFill>
              </a:rPr>
              <a:t>. You </a:t>
            </a:r>
            <a:r>
              <a:rPr lang="en-US" sz="1600" dirty="0">
                <a:solidFill>
                  <a:schemeClr val="accent1">
                    <a:lumMod val="75000"/>
                  </a:schemeClr>
                </a:solidFill>
              </a:rPr>
              <a:t>can then take advantage of the Themes gallery and the Pictures Style gallery, which both provide visual examples of the themes and styles available</a:t>
            </a:r>
            <a:r>
              <a:rPr lang="en-US" sz="1600" dirty="0" smtClean="0">
                <a:solidFill>
                  <a:schemeClr val="accent1">
                    <a:lumMod val="75000"/>
                  </a:schemeClr>
                </a:solidFill>
              </a:rPr>
              <a:t>.</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962400"/>
            <a:ext cx="5003042" cy="283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741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Working with shapes</a:t>
            </a:r>
          </a:p>
        </p:txBody>
      </p:sp>
      <p:sp>
        <p:nvSpPr>
          <p:cNvPr id="3" name="object 3"/>
          <p:cNvSpPr txBox="1"/>
          <p:nvPr/>
        </p:nvSpPr>
        <p:spPr>
          <a:xfrm>
            <a:off x="533400" y="1219200"/>
            <a:ext cx="7924800" cy="1520929"/>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insert a shape, select the Shapes command on the ribbon’s Insert tab</a:t>
            </a:r>
            <a:r>
              <a:rPr lang="en-US" sz="1600" dirty="0" smtClean="0">
                <a:solidFill>
                  <a:schemeClr val="accent1">
                    <a:lumMod val="75000"/>
                  </a:schemeClr>
                </a:solidFill>
              </a:rPr>
              <a:t>. </a:t>
            </a:r>
            <a:r>
              <a:rPr lang="en-US" sz="1600" dirty="0">
                <a:solidFill>
                  <a:schemeClr val="accent1">
                    <a:lumMod val="75000"/>
                  </a:schemeClr>
                </a:solidFill>
              </a:rPr>
              <a:t>The shapes provided in the gallery are divided into categories, including lines, rectangles, block arrows, and callouts, just to name a few</a:t>
            </a:r>
            <a:r>
              <a:rPr lang="en-US" sz="1600" dirty="0" smtClean="0">
                <a:solidFill>
                  <a:schemeClr val="accent1">
                    <a:lumMod val="75000"/>
                  </a:schemeClr>
                </a:solidFill>
              </a:rPr>
              <a:t>. When </a:t>
            </a:r>
            <a:r>
              <a:rPr lang="en-US" sz="1600" dirty="0">
                <a:solidFill>
                  <a:schemeClr val="accent1">
                    <a:lumMod val="75000"/>
                  </a:schemeClr>
                </a:solidFill>
              </a:rPr>
              <a:t>you have located the shape that you want to use, click it. A drawing tool replaces the mouse pointer</a:t>
            </a:r>
            <a:r>
              <a:rPr lang="en-US" sz="1600" dirty="0" smtClean="0">
                <a:solidFill>
                  <a:schemeClr val="accent1">
                    <a:lumMod val="75000"/>
                  </a:schemeClr>
                </a:solidFill>
              </a:rPr>
              <a:t>. Drag </a:t>
            </a:r>
            <a:r>
              <a:rPr lang="en-US" sz="1600" dirty="0">
                <a:solidFill>
                  <a:schemeClr val="accent1">
                    <a:lumMod val="75000"/>
                  </a:schemeClr>
                </a:solidFill>
              </a:rPr>
              <a:t>on the slide to draw the shape</a:t>
            </a:r>
            <a:r>
              <a:rPr lang="en-US" sz="1600" dirty="0" smtClean="0">
                <a:solidFill>
                  <a:schemeClr val="accent1">
                    <a:lumMod val="75000"/>
                  </a:schemeClr>
                </a:solidFill>
              </a:rPr>
              <a:t>. You </a:t>
            </a:r>
            <a:r>
              <a:rPr lang="en-US" sz="1600" dirty="0">
                <a:solidFill>
                  <a:schemeClr val="accent1">
                    <a:lumMod val="75000"/>
                  </a:schemeClr>
                </a:solidFill>
              </a:rPr>
              <a:t>can size and position the shape on the page as needed.</a:t>
            </a:r>
          </a:p>
          <a:p>
            <a:pPr eaLnBrk="0" hangingPunct="0"/>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08325"/>
            <a:ext cx="5246687"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008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SmartArt graphics</a:t>
            </a:r>
          </a:p>
        </p:txBody>
      </p:sp>
      <p:sp>
        <p:nvSpPr>
          <p:cNvPr id="3" name="object 3"/>
          <p:cNvSpPr txBox="1"/>
          <p:nvPr/>
        </p:nvSpPr>
        <p:spPr>
          <a:xfrm>
            <a:off x="533400" y="1219200"/>
            <a:ext cx="7924800" cy="1243930"/>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provides diﬀerent types or categories of SmartArt, with each type having a particular purpose</a:t>
            </a:r>
            <a:r>
              <a:rPr lang="en-US" sz="1600" dirty="0" smtClean="0">
                <a:solidFill>
                  <a:schemeClr val="accent1">
                    <a:lumMod val="75000"/>
                  </a:schemeClr>
                </a:solidFill>
              </a:rPr>
              <a:t>. For </a:t>
            </a:r>
            <a:r>
              <a:rPr lang="en-US" sz="1600" dirty="0">
                <a:solidFill>
                  <a:schemeClr val="accent1">
                    <a:lumMod val="75000"/>
                  </a:schemeClr>
                </a:solidFill>
              </a:rPr>
              <a:t>example, the Cycle category creates diagrams that represent sequential cycles or a process that takes place in a circular </a:t>
            </a:r>
            <a:r>
              <a:rPr lang="en-US" sz="1600" dirty="0" smtClean="0">
                <a:solidFill>
                  <a:schemeClr val="accent1">
                    <a:lumMod val="75000"/>
                  </a:schemeClr>
                </a:solidFill>
              </a:rPr>
              <a:t>ﬂow.</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Insert &gt; SmartArt</a:t>
            </a:r>
            <a:endParaRPr lang="en-US" sz="1600" b="1" dirty="0">
              <a:solidFill>
                <a:schemeClr val="accent1">
                  <a:lumMod val="75000"/>
                </a:schemeClr>
              </a:solidFill>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71800"/>
            <a:ext cx="6400800" cy="341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367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SmartArt </a:t>
            </a:r>
            <a:r>
              <a:rPr lang="en-US" dirty="0" smtClean="0">
                <a:latin typeface="Comic Sans MS" panose="030F0702030302020204" pitchFamily="66" charset="0"/>
              </a:rPr>
              <a:t>graphics </a:t>
            </a:r>
            <a:r>
              <a:rPr lang="en-US" sz="1400" b="0" i="1" dirty="0" smtClean="0">
                <a:latin typeface="Comic Sans MS" panose="030F0702030302020204" pitchFamily="66" charset="0"/>
              </a:rPr>
              <a:t>(cont.)</a:t>
            </a:r>
            <a:endParaRPr lang="en-US" sz="1400" b="0" i="1" dirty="0">
              <a:latin typeface="Comic Sans MS" panose="030F0702030302020204" pitchFamily="66" charset="0"/>
            </a:endParaRPr>
          </a:p>
        </p:txBody>
      </p:sp>
      <p:sp>
        <p:nvSpPr>
          <p:cNvPr id="3" name="object 3"/>
          <p:cNvSpPr txBox="1"/>
          <p:nvPr/>
        </p:nvSpPr>
        <p:spPr>
          <a:xfrm>
            <a:off x="533400" y="1219200"/>
            <a:ext cx="7924800" cy="370614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provides diﬀerent types or categories of SmartArt, with each type having a particular purpose</a:t>
            </a:r>
            <a:r>
              <a:rPr lang="en-US" sz="1600" dirty="0" smtClean="0">
                <a:solidFill>
                  <a:schemeClr val="accent1">
                    <a:lumMod val="75000"/>
                  </a:schemeClr>
                </a:solidFill>
              </a:rPr>
              <a:t>. For </a:t>
            </a:r>
            <a:r>
              <a:rPr lang="en-US" sz="1600" dirty="0">
                <a:solidFill>
                  <a:schemeClr val="accent1">
                    <a:lumMod val="75000"/>
                  </a:schemeClr>
                </a:solidFill>
              </a:rPr>
              <a:t>example, the Cycle category creates diagrams that represent sequential cycles or a process that takes place in a circular </a:t>
            </a:r>
            <a:r>
              <a:rPr lang="en-US" sz="1600" dirty="0" smtClean="0">
                <a:solidFill>
                  <a:schemeClr val="accent1">
                    <a:lumMod val="75000"/>
                  </a:schemeClr>
                </a:solidFill>
              </a:rPr>
              <a:t>ﬂow.</a:t>
            </a:r>
          </a:p>
          <a:p>
            <a:pPr algn="just" eaLnBrk="0" hangingPunct="0"/>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SmartArt </a:t>
            </a:r>
            <a:r>
              <a:rPr lang="en-US" sz="1600" dirty="0" smtClean="0">
                <a:solidFill>
                  <a:schemeClr val="accent1">
                    <a:lumMod val="75000"/>
                  </a:schemeClr>
                </a:solidFill>
              </a:rPr>
              <a:t>categories:</a:t>
            </a:r>
          </a:p>
          <a:p>
            <a:pPr algn="just" eaLnBrk="0" hangingPunct="0"/>
            <a:endParaRPr lang="en-US" sz="1600" dirty="0" smtClean="0">
              <a:solidFill>
                <a:schemeClr val="accent1">
                  <a:lumMod val="75000"/>
                </a:schemeClr>
              </a:solidFill>
            </a:endParaRP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List</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Process</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Cycle</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Hierarchy</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Relationship</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Matrix</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Pyramid</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Picture</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Office.com</a:t>
            </a:r>
            <a:endParaRPr lang="en-US" sz="1600" dirty="0">
              <a:solidFill>
                <a:schemeClr val="accent1">
                  <a:lumMod val="75000"/>
                </a:schemeClr>
              </a:solidFill>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2411" y="2362201"/>
            <a:ext cx="3002390" cy="195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203" y="4648200"/>
            <a:ext cx="3011598" cy="2113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2590800" y="3733800"/>
            <a:ext cx="2133600" cy="91359"/>
          </a:xfrm>
          <a:prstGeom prst="straightConnector1">
            <a:avLst/>
          </a:prstGeom>
          <a:ln>
            <a:solidFill>
              <a:srgbClr val="B40C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151802" y="4318193"/>
            <a:ext cx="2572598" cy="711007"/>
          </a:xfrm>
          <a:prstGeom prst="straightConnector1">
            <a:avLst/>
          </a:prstGeom>
          <a:ln>
            <a:solidFill>
              <a:srgbClr val="B40C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7430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Converting text to a SmartArt graphic</a:t>
            </a:r>
          </a:p>
        </p:txBody>
      </p:sp>
      <p:sp>
        <p:nvSpPr>
          <p:cNvPr id="3" name="object 3"/>
          <p:cNvSpPr txBox="1"/>
          <p:nvPr/>
        </p:nvSpPr>
        <p:spPr>
          <a:xfrm>
            <a:off x="368710" y="1371600"/>
            <a:ext cx="4889090" cy="515269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convert text to a SmartArt </a:t>
            </a:r>
            <a:r>
              <a:rPr lang="en-US" sz="1600" dirty="0" smtClean="0">
                <a:solidFill>
                  <a:schemeClr val="accent1">
                    <a:lumMod val="75000"/>
                  </a:schemeClr>
                </a:solidFill>
              </a:rPr>
              <a:t>graphic:</a:t>
            </a:r>
          </a:p>
          <a:p>
            <a:pPr algn="just" eaLnBrk="0" hangingPunct="0"/>
            <a:endParaRPr lang="en-US" sz="1600" dirty="0">
              <a:solidFill>
                <a:schemeClr val="accent1">
                  <a:lumMod val="75000"/>
                </a:schemeClr>
              </a:solidFill>
            </a:endParaRPr>
          </a:p>
          <a:p>
            <a:pPr marL="342900" indent="-342900" algn="just" eaLnBrk="0" hangingPunct="0">
              <a:buFont typeface="+mj-lt"/>
              <a:buAutoNum type="arabicPeriod"/>
            </a:pPr>
            <a:r>
              <a:rPr lang="en-US" sz="1600" dirty="0" smtClean="0">
                <a:solidFill>
                  <a:schemeClr val="accent1">
                    <a:lumMod val="75000"/>
                  </a:schemeClr>
                </a:solidFill>
              </a:rPr>
              <a:t>Select </a:t>
            </a:r>
            <a:r>
              <a:rPr lang="en-US" sz="1600" dirty="0">
                <a:solidFill>
                  <a:schemeClr val="accent1">
                    <a:lumMod val="75000"/>
                  </a:schemeClr>
                </a:solidFill>
              </a:rPr>
              <a:t>the text box that contains the text you want to convert</a:t>
            </a:r>
            <a:r>
              <a:rPr lang="en-US" sz="1600" dirty="0" smtClean="0">
                <a:solidFill>
                  <a:schemeClr val="accent1">
                    <a:lumMod val="75000"/>
                  </a:schemeClr>
                </a:solidFill>
              </a:rPr>
              <a:t>. </a:t>
            </a:r>
            <a:r>
              <a:rPr lang="en-US" sz="1600" dirty="0">
                <a:solidFill>
                  <a:schemeClr val="accent1">
                    <a:lumMod val="75000"/>
                  </a:schemeClr>
                </a:solidFill>
              </a:rPr>
              <a:t> </a:t>
            </a:r>
            <a:r>
              <a:rPr lang="en-US" sz="1600" dirty="0" smtClean="0">
                <a:solidFill>
                  <a:schemeClr val="accent1">
                    <a:lumMod val="75000"/>
                  </a:schemeClr>
                </a:solidFill>
              </a:rPr>
              <a:t>This </a:t>
            </a:r>
            <a:r>
              <a:rPr lang="en-US" sz="1600" dirty="0">
                <a:solidFill>
                  <a:schemeClr val="accent1">
                    <a:lumMod val="75000"/>
                  </a:schemeClr>
                </a:solidFill>
              </a:rPr>
              <a:t>can be any text box on a slide, including bulleted and numbered lists</a:t>
            </a:r>
            <a:r>
              <a:rPr lang="en-US" sz="1600" dirty="0" smtClean="0">
                <a:solidFill>
                  <a:schemeClr val="accent1">
                    <a:lumMod val="75000"/>
                  </a:schemeClr>
                </a:solidFill>
              </a:rPr>
              <a:t>.</a:t>
            </a:r>
          </a:p>
          <a:p>
            <a:pPr marL="342900" indent="-342900" algn="just" eaLnBrk="0" hangingPunct="0">
              <a:buFont typeface="+mj-lt"/>
              <a:buAutoNum type="arabicPeriod"/>
            </a:pPr>
            <a:endParaRPr lang="en-US" sz="1600" dirty="0">
              <a:solidFill>
                <a:schemeClr val="accent1">
                  <a:lumMod val="75000"/>
                </a:schemeClr>
              </a:solidFill>
            </a:endParaRPr>
          </a:p>
          <a:p>
            <a:pPr marL="342900" lvl="0" indent="-342900" algn="just" eaLnBrk="0" hangingPunct="0">
              <a:buFont typeface="+mj-lt"/>
              <a:buAutoNum type="arabicPeriod"/>
            </a:pPr>
            <a:r>
              <a:rPr lang="en-US" sz="1600" dirty="0">
                <a:solidFill>
                  <a:schemeClr val="accent1">
                    <a:lumMod val="75000"/>
                  </a:schemeClr>
                </a:solidFill>
              </a:rPr>
              <a:t>On the </a:t>
            </a:r>
            <a:r>
              <a:rPr lang="en-US" sz="1600" b="1" dirty="0">
                <a:solidFill>
                  <a:schemeClr val="accent1">
                    <a:lumMod val="75000"/>
                  </a:schemeClr>
                </a:solidFill>
              </a:rPr>
              <a:t>Home tab, select the Convert To SmartArt command in the Paragraph group</a:t>
            </a:r>
            <a:r>
              <a:rPr lang="en-US" sz="1600" dirty="0" smtClean="0">
                <a:solidFill>
                  <a:schemeClr val="accent1">
                    <a:lumMod val="75000"/>
                  </a:schemeClr>
                </a:solidFill>
              </a:rPr>
              <a:t>. The </a:t>
            </a:r>
            <a:r>
              <a:rPr lang="en-US" sz="1600" dirty="0">
                <a:solidFill>
                  <a:schemeClr val="accent1">
                    <a:lumMod val="75000"/>
                  </a:schemeClr>
                </a:solidFill>
              </a:rPr>
              <a:t>SmartArt gallery opens, providing a subset of the available SmartArt </a:t>
            </a:r>
            <a:r>
              <a:rPr lang="en-US" sz="1600" dirty="0" smtClean="0">
                <a:solidFill>
                  <a:schemeClr val="accent1">
                    <a:lumMod val="75000"/>
                  </a:schemeClr>
                </a:solidFill>
              </a:rPr>
              <a:t>graphics.</a:t>
            </a:r>
          </a:p>
          <a:p>
            <a:pPr marL="342900" lvl="0" indent="-342900" algn="just" eaLnBrk="0" hangingPunct="0">
              <a:buFont typeface="+mj-lt"/>
              <a:buAutoNum type="arabicPeriod"/>
            </a:pPr>
            <a:endParaRPr lang="en-US" sz="1600" dirty="0" smtClean="0">
              <a:solidFill>
                <a:schemeClr val="accent1">
                  <a:lumMod val="75000"/>
                </a:schemeClr>
              </a:solidFill>
            </a:endParaRPr>
          </a:p>
          <a:p>
            <a:pPr marL="342900" lvl="0" indent="-342900" algn="just" eaLnBrk="0" hangingPunct="0">
              <a:buFont typeface="+mj-lt"/>
              <a:buAutoNum type="arabicPeriod"/>
            </a:pPr>
            <a:r>
              <a:rPr lang="en-US" sz="1600" dirty="0">
                <a:solidFill>
                  <a:schemeClr val="accent1">
                    <a:lumMod val="75000"/>
                  </a:schemeClr>
                </a:solidFill>
              </a:rPr>
              <a:t>Select a graphic from the gallery or access more graphics by selecting More SmartArt Graphics and selecting a graphic</a:t>
            </a:r>
            <a:r>
              <a:rPr lang="en-US" sz="1600" dirty="0" smtClean="0">
                <a:solidFill>
                  <a:schemeClr val="accent1">
                    <a:lumMod val="75000"/>
                  </a:schemeClr>
                </a:solidFill>
              </a:rPr>
              <a:t>. This </a:t>
            </a:r>
            <a:r>
              <a:rPr lang="en-US" sz="1600" dirty="0">
                <a:solidFill>
                  <a:schemeClr val="accent1">
                    <a:lumMod val="75000"/>
                  </a:schemeClr>
                </a:solidFill>
              </a:rPr>
              <a:t>opens the Choose a SmartArt Graphic dialog box</a:t>
            </a:r>
            <a:r>
              <a:rPr lang="en-US" sz="1600" dirty="0" smtClean="0">
                <a:solidFill>
                  <a:schemeClr val="accent1">
                    <a:lumMod val="75000"/>
                  </a:schemeClr>
                </a:solidFill>
              </a:rPr>
              <a:t>.</a:t>
            </a:r>
          </a:p>
          <a:p>
            <a:pPr marL="342900" lvl="0" indent="-342900" algn="just" eaLnBrk="0" hangingPunct="0">
              <a:buFont typeface="+mj-lt"/>
              <a:buAutoNum type="arabicPeriod"/>
            </a:pPr>
            <a:endParaRPr lang="en-US" sz="1600" dirty="0">
              <a:solidFill>
                <a:schemeClr val="accent1">
                  <a:lumMod val="75000"/>
                </a:schemeClr>
              </a:solidFill>
            </a:endParaRPr>
          </a:p>
          <a:p>
            <a:pPr marL="342900" indent="-342900" algn="just" eaLnBrk="0" hangingPunct="0">
              <a:buFont typeface="+mj-lt"/>
              <a:buAutoNum type="arabicPeriod"/>
            </a:pPr>
            <a:r>
              <a:rPr lang="en-US" sz="1600" dirty="0" smtClean="0">
                <a:solidFill>
                  <a:schemeClr val="accent1">
                    <a:lumMod val="75000"/>
                  </a:schemeClr>
                </a:solidFill>
              </a:rPr>
              <a:t>If </a:t>
            </a:r>
            <a:r>
              <a:rPr lang="en-US" sz="1600" dirty="0">
                <a:solidFill>
                  <a:schemeClr val="accent1">
                    <a:lumMod val="75000"/>
                  </a:schemeClr>
                </a:solidFill>
              </a:rPr>
              <a:t>you select a diagram in the gallery, the text in the text box is immediately </a:t>
            </a:r>
            <a:r>
              <a:rPr lang="en-US" sz="1600" dirty="0" smtClean="0">
                <a:solidFill>
                  <a:schemeClr val="accent1">
                    <a:lumMod val="75000"/>
                  </a:schemeClr>
                </a:solidFill>
              </a:rPr>
              <a:t>converted. To </a:t>
            </a:r>
            <a:r>
              <a:rPr lang="en-US" sz="1600" dirty="0">
                <a:solidFill>
                  <a:schemeClr val="accent1">
                    <a:lumMod val="75000"/>
                  </a:schemeClr>
                </a:solidFill>
              </a:rPr>
              <a:t>do the conversion from the Choose A SmartArt Graphic dialog box, select a graphic and then click OK.</a:t>
            </a:r>
          </a:p>
          <a:p>
            <a:endParaRPr lang="en-US" altLang="en-US" sz="1400" dirty="0">
              <a:solidFill>
                <a:schemeClr val="accent1">
                  <a:lumMod val="75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905000"/>
            <a:ext cx="31940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611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the SmartArt </a:t>
            </a:r>
            <a:r>
              <a:rPr lang="en-US" dirty="0" smtClean="0">
                <a:latin typeface="Comic Sans MS" panose="030F0702030302020204" pitchFamily="66" charset="0"/>
              </a:rPr>
              <a:t>tools – Design tab</a:t>
            </a:r>
            <a:endParaRPr lang="en-US" dirty="0">
              <a:latin typeface="Comic Sans MS" panose="030F0702030302020204" pitchFamily="66" charset="0"/>
            </a:endParaRPr>
          </a:p>
        </p:txBody>
      </p:sp>
      <p:sp>
        <p:nvSpPr>
          <p:cNvPr id="3" name="object 3"/>
          <p:cNvSpPr txBox="1"/>
          <p:nvPr/>
        </p:nvSpPr>
        <p:spPr>
          <a:xfrm>
            <a:off x="562707" y="1219200"/>
            <a:ext cx="7924800" cy="4414029"/>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W</a:t>
            </a:r>
            <a:r>
              <a:rPr lang="en-US" sz="1600" dirty="0" smtClean="0">
                <a:solidFill>
                  <a:schemeClr val="accent1">
                    <a:lumMod val="75000"/>
                  </a:schemeClr>
                </a:solidFill>
              </a:rPr>
              <a:t>hen </a:t>
            </a:r>
            <a:r>
              <a:rPr lang="en-US" sz="1600" dirty="0">
                <a:solidFill>
                  <a:schemeClr val="accent1">
                    <a:lumMod val="75000"/>
                  </a:schemeClr>
                </a:solidFill>
              </a:rPr>
              <a:t>the diagram is on the slide and selected, the SmartArt Tools appear on the ribbon</a:t>
            </a:r>
            <a:r>
              <a:rPr lang="en-US" sz="1600" dirty="0" smtClean="0">
                <a:solidFill>
                  <a:schemeClr val="accent1">
                    <a:lumMod val="75000"/>
                  </a:schemeClr>
                </a:solidFill>
              </a:rPr>
              <a:t>. Two </a:t>
            </a:r>
            <a:r>
              <a:rPr lang="en-US" sz="1600" dirty="0">
                <a:solidFill>
                  <a:schemeClr val="accent1">
                    <a:lumMod val="75000"/>
                  </a:schemeClr>
                </a:solidFill>
              </a:rPr>
              <a:t>diﬀerent tabs of SmartArt Tools appear: Design and Format.</a:t>
            </a:r>
          </a:p>
          <a:p>
            <a:pPr algn="just" eaLnBrk="0" hangingPunct="0"/>
            <a:r>
              <a:rPr lang="en-US" sz="1600" dirty="0">
                <a:solidFill>
                  <a:schemeClr val="accent1">
                    <a:lumMod val="75000"/>
                  </a:schemeClr>
                </a:solidFill>
              </a:rPr>
              <a:t> </a:t>
            </a:r>
          </a:p>
          <a:p>
            <a:pPr algn="just" eaLnBrk="0" hangingPunct="0"/>
            <a:r>
              <a:rPr lang="en-US" sz="1600" b="1" dirty="0">
                <a:solidFill>
                  <a:schemeClr val="accent1">
                    <a:lumMod val="75000"/>
                  </a:schemeClr>
                </a:solidFill>
              </a:rPr>
              <a:t>The SmartArt tools, Design </a:t>
            </a:r>
            <a:r>
              <a:rPr lang="en-US" sz="1600" b="1" dirty="0" smtClean="0">
                <a:solidFill>
                  <a:schemeClr val="accent1">
                    <a:lumMod val="75000"/>
                  </a:schemeClr>
                </a:solidFill>
              </a:rPr>
              <a:t>tab</a:t>
            </a:r>
          </a:p>
          <a:p>
            <a:pPr algn="just" eaLnBrk="0" hangingPunct="0"/>
            <a:endParaRPr lang="en-US" sz="1600" dirty="0">
              <a:solidFill>
                <a:schemeClr val="accent1">
                  <a:lumMod val="75000"/>
                </a:schemeClr>
              </a:solidFill>
            </a:endParaRPr>
          </a:p>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Design tab provides commands that enable you to manipulate the number and position of individual graphics in the diagram and to change the layout and style of the SmartArt graphic</a:t>
            </a:r>
            <a:r>
              <a:rPr lang="en-US" sz="1600" dirty="0" smtClean="0">
                <a:solidFill>
                  <a:schemeClr val="accent1">
                    <a:lumMod val="75000"/>
                  </a:schemeClr>
                </a:solidFill>
              </a:rPr>
              <a:t>. </a:t>
            </a:r>
            <a:r>
              <a:rPr lang="en-US" altLang="en-US" sz="1600" dirty="0" smtClean="0">
                <a:solidFill>
                  <a:schemeClr val="accent1">
                    <a:lumMod val="75000"/>
                  </a:schemeClr>
                </a:solidFill>
              </a:rPr>
              <a:t>Figure </a:t>
            </a:r>
            <a:r>
              <a:rPr lang="en-US" sz="1600" dirty="0">
                <a:solidFill>
                  <a:schemeClr val="accent1">
                    <a:lumMod val="75000"/>
                  </a:schemeClr>
                </a:solidFill>
              </a:rPr>
              <a:t>shows a Block Cycle SmartArt graphic and the Design tab commands</a:t>
            </a:r>
            <a:r>
              <a:rPr lang="en-US" sz="1600" dirty="0" smtClean="0">
                <a:solidFill>
                  <a:schemeClr val="accent1">
                    <a:lumMod val="75000"/>
                  </a:schemeClr>
                </a:solidFill>
              </a:rPr>
              <a:t>. </a:t>
            </a:r>
            <a:r>
              <a:rPr lang="en-US" sz="1600" dirty="0">
                <a:solidFill>
                  <a:schemeClr val="accent1">
                    <a:lumMod val="75000"/>
                  </a:schemeClr>
                </a:solidFill>
              </a:rPr>
              <a:t>The command groups on the Design tab are as follows</a:t>
            </a:r>
            <a:r>
              <a:rPr lang="en-US" sz="1600" dirty="0" smtClean="0">
                <a:solidFill>
                  <a:schemeClr val="accent1">
                    <a:lumMod val="75000"/>
                  </a:schemeClr>
                </a:solidFill>
              </a:rPr>
              <a:t>:</a:t>
            </a:r>
          </a:p>
          <a:p>
            <a:pPr algn="just"/>
            <a:endParaRPr lang="en-US" sz="1600" dirty="0" smtClean="0">
              <a:solidFill>
                <a:schemeClr val="accent1">
                  <a:lumMod val="75000"/>
                </a:schemeClr>
              </a:solidFill>
            </a:endParaRPr>
          </a:p>
          <a:p>
            <a:pPr marL="742950" lvl="1" indent="-285750" algn="just">
              <a:buFont typeface="Arial" panose="020B0604020202020204" pitchFamily="34" charset="0"/>
              <a:buChar char="•"/>
            </a:pPr>
            <a:r>
              <a:rPr lang="en-US" sz="1600" dirty="0">
                <a:solidFill>
                  <a:schemeClr val="accent1">
                    <a:lumMod val="75000"/>
                  </a:schemeClr>
                </a:solidFill>
              </a:rPr>
              <a:t>Create </a:t>
            </a:r>
            <a:r>
              <a:rPr lang="en-US" sz="1600" dirty="0" smtClean="0">
                <a:solidFill>
                  <a:schemeClr val="accent1">
                    <a:lumMod val="75000"/>
                  </a:schemeClr>
                </a:solidFill>
              </a:rPr>
              <a:t>Graphic</a:t>
            </a:r>
          </a:p>
          <a:p>
            <a:pPr marL="742950" lvl="1" indent="-285750" algn="just">
              <a:buFont typeface="Arial" panose="020B0604020202020204" pitchFamily="34" charset="0"/>
              <a:buChar char="•"/>
            </a:pPr>
            <a:r>
              <a:rPr lang="en-US" sz="1600" dirty="0" smtClean="0">
                <a:solidFill>
                  <a:schemeClr val="accent1">
                    <a:lumMod val="75000"/>
                  </a:schemeClr>
                </a:solidFill>
              </a:rPr>
              <a:t>Layouts</a:t>
            </a:r>
          </a:p>
          <a:p>
            <a:pPr marL="742950" lvl="1" indent="-285750" algn="just">
              <a:buFont typeface="Arial" panose="020B0604020202020204" pitchFamily="34" charset="0"/>
              <a:buChar char="•"/>
            </a:pPr>
            <a:r>
              <a:rPr lang="en-US" sz="1600" dirty="0">
                <a:solidFill>
                  <a:schemeClr val="accent1">
                    <a:lumMod val="75000"/>
                  </a:schemeClr>
                </a:solidFill>
              </a:rPr>
              <a:t>SmartArt </a:t>
            </a:r>
            <a:r>
              <a:rPr lang="en-US" sz="1600" dirty="0" smtClean="0">
                <a:solidFill>
                  <a:schemeClr val="accent1">
                    <a:lumMod val="75000"/>
                  </a:schemeClr>
                </a:solidFill>
              </a:rPr>
              <a:t>Styles</a:t>
            </a:r>
          </a:p>
          <a:p>
            <a:pPr marL="742950" lvl="1" indent="-285750" algn="just">
              <a:buFont typeface="Arial" panose="020B0604020202020204" pitchFamily="34" charset="0"/>
              <a:buChar char="•"/>
            </a:pPr>
            <a:r>
              <a:rPr lang="en-US" sz="1600" dirty="0" smtClean="0">
                <a:solidFill>
                  <a:schemeClr val="accent1">
                    <a:lumMod val="75000"/>
                  </a:schemeClr>
                </a:solidFill>
              </a:rPr>
              <a:t>Reset</a:t>
            </a:r>
          </a:p>
          <a:p>
            <a:pPr lvl="1" algn="just"/>
            <a:endParaRPr lang="en-US" sz="1600" dirty="0">
              <a:solidFill>
                <a:schemeClr val="accent1">
                  <a:lumMod val="75000"/>
                </a:schemeClr>
              </a:solidFill>
            </a:endParaRPr>
          </a:p>
          <a:p>
            <a:pPr algn="just"/>
            <a:r>
              <a:rPr lang="en-US" sz="1600" b="1" dirty="0">
                <a:solidFill>
                  <a:schemeClr val="accent1">
                    <a:lumMod val="75000"/>
                  </a:schemeClr>
                </a:solidFill>
              </a:rPr>
              <a:t>Click on the shape &gt; Design</a:t>
            </a:r>
          </a:p>
          <a:p>
            <a:pPr algn="just"/>
            <a:endParaRPr lang="en-US" sz="1600" dirty="0">
              <a:solidFill>
                <a:schemeClr val="accent1">
                  <a:lumMod val="75000"/>
                </a:schemeClr>
              </a:solidFill>
            </a:endParaRPr>
          </a:p>
          <a:p>
            <a:endParaRPr lang="en-US" altLang="en-US" sz="1400" dirty="0">
              <a:solidFill>
                <a:schemeClr val="accent1">
                  <a:lumMod val="75000"/>
                </a:schemeClr>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5486400"/>
            <a:ext cx="830580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808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the SmartArt </a:t>
            </a:r>
            <a:r>
              <a:rPr lang="en-US" dirty="0" smtClean="0">
                <a:latin typeface="Comic Sans MS" panose="030F0702030302020204" pitchFamily="66" charset="0"/>
              </a:rPr>
              <a:t>tools – Format tab</a:t>
            </a:r>
            <a:endParaRPr lang="en-US" dirty="0">
              <a:latin typeface="Comic Sans MS" panose="030F0702030302020204" pitchFamily="66" charset="0"/>
            </a:endParaRPr>
          </a:p>
        </p:txBody>
      </p:sp>
      <p:sp>
        <p:nvSpPr>
          <p:cNvPr id="3" name="object 3"/>
          <p:cNvSpPr txBox="1"/>
          <p:nvPr/>
        </p:nvSpPr>
        <p:spPr>
          <a:xfrm>
            <a:off x="562707" y="1219200"/>
            <a:ext cx="7924800" cy="367536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This tab provides commands related to the formatting of the SmartArt graphic frame </a:t>
            </a:r>
            <a:r>
              <a:rPr lang="en-US" sz="1600" dirty="0" smtClean="0">
                <a:solidFill>
                  <a:schemeClr val="accent1">
                    <a:lumMod val="75000"/>
                  </a:schemeClr>
                </a:solidFill>
              </a:rPr>
              <a:t>(not the individual items) and </a:t>
            </a:r>
            <a:r>
              <a:rPr lang="en-US" sz="1600" dirty="0">
                <a:solidFill>
                  <a:schemeClr val="accent1">
                    <a:lumMod val="75000"/>
                  </a:schemeClr>
                </a:solidFill>
              </a:rPr>
              <a:t>the text within the various shapes that populate the diagram.</a:t>
            </a:r>
          </a:p>
          <a:p>
            <a:pPr algn="just" eaLnBrk="0" hangingPunct="0"/>
            <a:r>
              <a:rPr lang="en-US" sz="1600" dirty="0">
                <a:solidFill>
                  <a:schemeClr val="accent1">
                    <a:lumMod val="75000"/>
                  </a:schemeClr>
                </a:solidFill>
              </a:rPr>
              <a:t>You can use Shape Fill, Shape Outline, and Shape Eﬀects to format the SmartArt graphic’s outside frame</a:t>
            </a:r>
            <a:r>
              <a:rPr lang="en-US" sz="1600" dirty="0" smtClean="0">
                <a:solidFill>
                  <a:schemeClr val="accent1">
                    <a:lumMod val="75000"/>
                  </a:schemeClr>
                </a:solidFill>
              </a:rPr>
              <a:t>. This </a:t>
            </a:r>
            <a:r>
              <a:rPr lang="en-US" sz="1600" dirty="0">
                <a:solidFill>
                  <a:schemeClr val="accent1">
                    <a:lumMod val="75000"/>
                  </a:schemeClr>
                </a:solidFill>
              </a:rPr>
              <a:t>enables you to select a ﬁll color for the SmartArt background (this does not ﬁll the individual shapes in the diagram) and format the SmartArt graphic with diﬀerent eﬀects such as the Shadow, Reﬂection, and 3D Rotation settings.</a:t>
            </a:r>
          </a:p>
          <a:p>
            <a:pPr algn="just" eaLnBrk="0" hangingPunct="0"/>
            <a:r>
              <a:rPr lang="en-US" sz="1600" dirty="0">
                <a:solidFill>
                  <a:schemeClr val="accent1">
                    <a:lumMod val="75000"/>
                  </a:schemeClr>
                </a:solidFill>
              </a:rPr>
              <a:t>The WordArt Styles gallery and the Text Fill, Text Outline, and Text Eﬀects commands in the WordArt Styles group can be used to change the formatting of the text that has been entered on the various shapes in the diagram</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Click on the shape &gt; Format</a:t>
            </a:r>
            <a:endParaRPr lang="en-US" sz="1600" b="1" dirty="0">
              <a:solidFill>
                <a:schemeClr val="accent1">
                  <a:lumMod val="75000"/>
                </a:schemeClr>
              </a:solidFill>
            </a:endParaRPr>
          </a:p>
          <a:p>
            <a:pPr algn="just"/>
            <a:endParaRPr lang="en-US" sz="1600" dirty="0">
              <a:solidFill>
                <a:schemeClr val="accent1">
                  <a:lumMod val="75000"/>
                </a:schemeClr>
              </a:solidFill>
            </a:endParaRPr>
          </a:p>
          <a:p>
            <a:endParaRPr lang="en-US" altLang="en-US" sz="1400" dirty="0">
              <a:solidFill>
                <a:schemeClr val="accent1">
                  <a:lumMod val="75000"/>
                </a:schemeClr>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9630"/>
          <a:stretch/>
        </p:blipFill>
        <p:spPr>
          <a:xfrm>
            <a:off x="562706" y="4965131"/>
            <a:ext cx="7971693" cy="1047750"/>
          </a:xfrm>
          <a:prstGeom prst="rect">
            <a:avLst/>
          </a:prstGeom>
        </p:spPr>
      </p:pic>
    </p:spTree>
    <p:extLst>
      <p:ext uri="{BB962C8B-B14F-4D97-AF65-F5344CB8AC3E}">
        <p14:creationId xmlns:p14="http://schemas.microsoft.com/office/powerpoint/2010/main" val="3790683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Inserting a chart onto a slide</a:t>
            </a:r>
          </a:p>
        </p:txBody>
      </p:sp>
      <p:sp>
        <p:nvSpPr>
          <p:cNvPr id="3" name="object 3"/>
          <p:cNvSpPr txBox="1"/>
          <p:nvPr/>
        </p:nvSpPr>
        <p:spPr>
          <a:xfrm>
            <a:off x="609599" y="1143000"/>
            <a:ext cx="7924800" cy="1982594"/>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insert a chart using the </a:t>
            </a:r>
            <a:r>
              <a:rPr lang="en-US" sz="1600" b="1" dirty="0">
                <a:solidFill>
                  <a:schemeClr val="accent1">
                    <a:lumMod val="75000"/>
                  </a:schemeClr>
                </a:solidFill>
              </a:rPr>
              <a:t>Chart command on the ribbon’s Insert tab</a:t>
            </a:r>
            <a:r>
              <a:rPr lang="en-US" sz="1600" dirty="0">
                <a:solidFill>
                  <a:schemeClr val="accent1">
                    <a:lumMod val="75000"/>
                  </a:schemeClr>
                </a:solidFill>
              </a:rPr>
              <a:t>, or you can select the Insert Chart icon in a content box</a:t>
            </a:r>
            <a:r>
              <a:rPr lang="en-US" sz="1600" dirty="0" smtClean="0">
                <a:solidFill>
                  <a:schemeClr val="accent1">
                    <a:lumMod val="75000"/>
                  </a:schemeClr>
                </a:solidFill>
              </a:rPr>
              <a:t>.</a:t>
            </a:r>
            <a:r>
              <a:rPr lang="en-US" sz="1600" dirty="0">
                <a:solidFill>
                  <a:schemeClr val="accent1">
                    <a:lumMod val="75000"/>
                  </a:schemeClr>
                </a:solidFill>
              </a:rPr>
              <a:t> Select a particular chart type, such as Column or Pie. Note that each chart type also provides diﬀerent formats.</a:t>
            </a:r>
          </a:p>
          <a:p>
            <a:pPr marL="285750" indent="-285750" algn="just" eaLnBrk="0" hangingPunct="0">
              <a:buFont typeface="Arial" panose="020B0604020202020204" pitchFamily="34" charset="0"/>
              <a:buChar char="•"/>
            </a:pPr>
            <a:r>
              <a:rPr lang="en-US" sz="1600" dirty="0">
                <a:solidFill>
                  <a:schemeClr val="accent1">
                    <a:lumMod val="75000"/>
                  </a:schemeClr>
                </a:solidFill>
              </a:rPr>
              <a:t>T</a:t>
            </a:r>
            <a:r>
              <a:rPr lang="en-US" sz="1600" dirty="0" smtClean="0">
                <a:solidFill>
                  <a:schemeClr val="accent1">
                    <a:lumMod val="75000"/>
                  </a:schemeClr>
                </a:solidFill>
              </a:rPr>
              <a:t>he </a:t>
            </a:r>
            <a:r>
              <a:rPr lang="en-US" sz="1600" dirty="0">
                <a:solidFill>
                  <a:schemeClr val="accent1">
                    <a:lumMod val="75000"/>
                  </a:schemeClr>
                </a:solidFill>
              </a:rPr>
              <a:t>column chart type can be inserted into diﬀerent formats, including a clustered column, stacked column, and clustered cylinder.</a:t>
            </a:r>
          </a:p>
          <a:p>
            <a:pPr marL="285750" indent="-285750" algn="just" eaLnBrk="0" hangingPunct="0">
              <a:buFont typeface="Arial" panose="020B0604020202020204" pitchFamily="34" charset="0"/>
              <a:buChar char="•"/>
            </a:pPr>
            <a:r>
              <a:rPr lang="en-US" sz="1600" dirty="0">
                <a:solidFill>
                  <a:schemeClr val="accent1">
                    <a:lumMod val="75000"/>
                  </a:schemeClr>
                </a:solidFill>
              </a:rPr>
              <a:t>The pie chart formats include a 3D pie and an exploded pie</a:t>
            </a:r>
            <a:r>
              <a:rPr lang="en-US" sz="1600" dirty="0" smtClean="0">
                <a:solidFill>
                  <a:schemeClr val="accent1">
                    <a:lumMod val="75000"/>
                  </a:schemeClr>
                </a:solidFill>
              </a:rPr>
              <a:t>. Select </a:t>
            </a:r>
            <a:r>
              <a:rPr lang="en-US" sz="1600" dirty="0">
                <a:solidFill>
                  <a:schemeClr val="accent1">
                    <a:lumMod val="75000"/>
                  </a:schemeClr>
                </a:solidFill>
              </a:rPr>
              <a:t>the format type for the selected chart type (chart types are along the top of the dialog box), and then click OK</a:t>
            </a:r>
            <a:r>
              <a:rPr lang="en-US" sz="1600" dirty="0" smtClean="0">
                <a:solidFill>
                  <a:schemeClr val="accent1">
                    <a:lumMod val="75000"/>
                  </a:schemeClr>
                </a:solidFill>
              </a:rPr>
              <a:t>. </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24503"/>
            <a:ext cx="4495800" cy="329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347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Online </a:t>
            </a:r>
            <a:r>
              <a:rPr lang="en-US" dirty="0">
                <a:latin typeface="Comic Sans MS" panose="030F0702030302020204" pitchFamily="66" charset="0"/>
              </a:rPr>
              <a:t>PowerPoint </a:t>
            </a:r>
            <a:r>
              <a:rPr lang="en-US" dirty="0" smtClean="0">
                <a:latin typeface="Comic Sans MS" panose="030F0702030302020204" pitchFamily="66" charset="0"/>
              </a:rPr>
              <a:t>templates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76172" y="1371600"/>
            <a:ext cx="7924800" cy="505267"/>
          </a:xfrm>
          <a:prstGeom prst="rect">
            <a:avLst/>
          </a:prstGeom>
        </p:spPr>
        <p:txBody>
          <a:bodyPr vert="horz" wrap="square" lIns="0" tIns="12700" rIns="0" bIns="0" rtlCol="0">
            <a:spAutoFit/>
          </a:bodyPr>
          <a:lstStyle/>
          <a:p>
            <a:pPr algn="just">
              <a:spcBef>
                <a:spcPct val="0"/>
              </a:spcBef>
            </a:pPr>
            <a:r>
              <a:rPr lang="en-US" sz="1600" dirty="0">
                <a:solidFill>
                  <a:schemeClr val="accent1">
                    <a:lumMod val="75000"/>
                  </a:schemeClr>
                </a:solidFill>
              </a:rPr>
              <a:t>You can search for online templates using the Search box on either the Start screen or the New page. </a:t>
            </a:r>
            <a:endParaRPr lang="en-US" altLang="en-US" sz="1600" dirty="0">
              <a:solidFill>
                <a:schemeClr val="accent1">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7295945" cy="40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66024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Inserting a chart onto a </a:t>
            </a:r>
            <a:r>
              <a:rPr lang="en-US" dirty="0" smtClean="0">
                <a:latin typeface="Comic Sans MS" panose="030F0702030302020204" pitchFamily="66" charset="0"/>
              </a:rPr>
              <a:t>slide </a:t>
            </a:r>
            <a:r>
              <a:rPr lang="en-US" sz="1400" b="0" i="1" dirty="0" smtClean="0">
                <a:latin typeface="Comic Sans MS" panose="030F0702030302020204" pitchFamily="66" charset="0"/>
              </a:rPr>
              <a:t>(cont.)</a:t>
            </a:r>
            <a:endParaRPr lang="en-US" sz="1400" b="0" i="1" dirty="0">
              <a:latin typeface="Comic Sans MS" panose="030F0702030302020204" pitchFamily="66" charset="0"/>
            </a:endParaRPr>
          </a:p>
        </p:txBody>
      </p:sp>
      <p:sp>
        <p:nvSpPr>
          <p:cNvPr id="3" name="object 3"/>
          <p:cNvSpPr txBox="1"/>
          <p:nvPr/>
        </p:nvSpPr>
        <p:spPr>
          <a:xfrm>
            <a:off x="609599" y="1143000"/>
            <a:ext cx="79248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At this point, the chart doesn’t reﬂect your data or text labels</a:t>
            </a:r>
            <a:r>
              <a:rPr lang="en-US" sz="1600" dirty="0" smtClean="0">
                <a:solidFill>
                  <a:schemeClr val="accent1">
                    <a:lumMod val="75000"/>
                  </a:schemeClr>
                </a:solidFill>
              </a:rPr>
              <a:t>. You </a:t>
            </a:r>
            <a:r>
              <a:rPr lang="en-US" sz="1600" dirty="0">
                <a:solidFill>
                  <a:schemeClr val="accent1">
                    <a:lumMod val="75000"/>
                  </a:schemeClr>
                </a:solidFill>
              </a:rPr>
              <a:t>need to modify the labels (text entries) and the numerical data on the worksheet</a:t>
            </a:r>
            <a:r>
              <a:rPr lang="en-US" sz="1600" dirty="0" smtClean="0">
                <a:solidFill>
                  <a:schemeClr val="accent1">
                    <a:lumMod val="75000"/>
                  </a:schemeClr>
                </a:solidFill>
              </a:rPr>
              <a:t>. When </a:t>
            </a:r>
            <a:r>
              <a:rPr lang="en-US" sz="1600" dirty="0">
                <a:solidFill>
                  <a:schemeClr val="accent1">
                    <a:lumMod val="75000"/>
                  </a:schemeClr>
                </a:solidFill>
              </a:rPr>
              <a:t>you do so, the chart immediately reﬂects the new data.</a:t>
            </a:r>
          </a:p>
          <a:p>
            <a:pPr algn="just" eaLnBrk="0" hangingPunct="0"/>
            <a:r>
              <a:rPr lang="en-US" sz="1600" dirty="0" smtClean="0">
                <a:solidFill>
                  <a:schemeClr val="accent1">
                    <a:lumMod val="75000"/>
                  </a:schemeClr>
                </a:solidFill>
              </a:rPr>
              <a:t>Click </a:t>
            </a:r>
            <a:r>
              <a:rPr lang="en-US" sz="1600" dirty="0">
                <a:solidFill>
                  <a:schemeClr val="accent1">
                    <a:lumMod val="75000"/>
                  </a:schemeClr>
                </a:solidFill>
              </a:rPr>
              <a:t>in the appropriate cells on the worksheet and enter your text labels and data as needed</a:t>
            </a:r>
            <a:r>
              <a:rPr lang="en-US" sz="1600" dirty="0" smtClean="0">
                <a:solidFill>
                  <a:schemeClr val="accent1">
                    <a:lumMod val="75000"/>
                  </a:schemeClr>
                </a:solidFill>
              </a:rPr>
              <a:t>. If </a:t>
            </a:r>
            <a:r>
              <a:rPr lang="en-US" sz="1600" dirty="0">
                <a:solidFill>
                  <a:schemeClr val="accent1">
                    <a:lumMod val="75000"/>
                  </a:schemeClr>
                </a:solidFill>
              </a:rPr>
              <a:t>you need to add more data points than those provided, you can drag the data range border (the lower-right corner) to extend the data range and enter more labels and numerical information.</a:t>
            </a:r>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440" y="3276600"/>
            <a:ext cx="4379117" cy="335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6461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686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Modifying </a:t>
            </a:r>
            <a:r>
              <a:rPr lang="en-US" dirty="0" smtClean="0">
                <a:latin typeface="Comic Sans MS" panose="030F0702030302020204" pitchFamily="66" charset="0"/>
              </a:rPr>
              <a:t>a chart’s </a:t>
            </a:r>
            <a:r>
              <a:rPr lang="en-US" dirty="0">
                <a:latin typeface="Comic Sans MS" panose="030F0702030302020204" pitchFamily="66" charset="0"/>
              </a:rPr>
              <a:t>design using the Design tab commands</a:t>
            </a:r>
          </a:p>
        </p:txBody>
      </p:sp>
      <p:sp>
        <p:nvSpPr>
          <p:cNvPr id="3" name="object 3"/>
          <p:cNvSpPr txBox="1"/>
          <p:nvPr/>
        </p:nvSpPr>
        <p:spPr>
          <a:xfrm>
            <a:off x="609600" y="1295400"/>
            <a:ext cx="7924800" cy="222881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various commands provided by this contextual ribbon addition are divided between two tabs: Design and Format</a:t>
            </a:r>
            <a:r>
              <a:rPr lang="en-US" sz="1600" dirty="0" smtClean="0">
                <a:solidFill>
                  <a:schemeClr val="accent1">
                    <a:lumMod val="75000"/>
                  </a:schemeClr>
                </a:solidFill>
              </a:rPr>
              <a:t>. The </a:t>
            </a:r>
            <a:r>
              <a:rPr lang="en-US" sz="1600" dirty="0">
                <a:solidFill>
                  <a:schemeClr val="accent1">
                    <a:lumMod val="75000"/>
                  </a:schemeClr>
                </a:solidFill>
              </a:rPr>
              <a:t>Design tab provides commands related to the chart’s type and layout and gives you the ability to edit the data used to create the chart</a:t>
            </a:r>
            <a:r>
              <a:rPr lang="en-US" sz="1600" dirty="0" smtClean="0">
                <a:solidFill>
                  <a:schemeClr val="accent1">
                    <a:lumMod val="75000"/>
                  </a:schemeClr>
                </a:solidFill>
              </a:rPr>
              <a:t>. The </a:t>
            </a:r>
            <a:r>
              <a:rPr lang="en-US" sz="1600" dirty="0">
                <a:solidFill>
                  <a:schemeClr val="accent1">
                    <a:lumMod val="75000"/>
                  </a:schemeClr>
                </a:solidFill>
              </a:rPr>
              <a:t>Change Chart Type command enables you to change the current chart to another type</a:t>
            </a:r>
            <a:r>
              <a:rPr lang="en-US" sz="1600" dirty="0" smtClean="0">
                <a:solidFill>
                  <a:schemeClr val="accent1">
                    <a:lumMod val="75000"/>
                  </a:schemeClr>
                </a:solidFill>
              </a:rPr>
              <a:t>. If </a:t>
            </a:r>
            <a:r>
              <a:rPr lang="en-US" sz="1600" dirty="0">
                <a:solidFill>
                  <a:schemeClr val="accent1">
                    <a:lumMod val="75000"/>
                  </a:schemeClr>
                </a:solidFill>
              </a:rPr>
              <a:t>you then need to edit the data for the chart, select the Edit Data command</a:t>
            </a:r>
            <a:r>
              <a:rPr lang="en-US" sz="1600" dirty="0" smtClean="0">
                <a:solidFill>
                  <a:schemeClr val="accent1">
                    <a:lumMod val="75000"/>
                  </a:schemeClr>
                </a:solidFill>
              </a:rPr>
              <a:t>. This tab also provides a Quick Layouts gallery, which enables you to adjust the overall layout of the chart.</a:t>
            </a:r>
          </a:p>
          <a:p>
            <a:pPr algn="just" eaLnBrk="0" hangingPunct="0"/>
            <a:r>
              <a:rPr lang="en-US" sz="1600" dirty="0" smtClean="0">
                <a:solidFill>
                  <a:schemeClr val="accent1">
                    <a:lumMod val="75000"/>
                  </a:schemeClr>
                </a:solidFill>
              </a:rPr>
              <a:t>Each </a:t>
            </a:r>
            <a:r>
              <a:rPr lang="en-US" sz="1600" dirty="0">
                <a:solidFill>
                  <a:schemeClr val="accent1">
                    <a:lumMod val="75000"/>
                  </a:schemeClr>
                </a:solidFill>
              </a:rPr>
              <a:t>chart type has speciﬁc layouts available</a:t>
            </a:r>
            <a:r>
              <a:rPr lang="en-US" sz="1600" dirty="0" smtClean="0">
                <a:solidFill>
                  <a:schemeClr val="accent1">
                    <a:lumMod val="75000"/>
                  </a:schemeClr>
                </a:solidFill>
              </a:rPr>
              <a:t>. You </a:t>
            </a:r>
            <a:r>
              <a:rPr lang="en-US" sz="1600" dirty="0">
                <a:solidFill>
                  <a:schemeClr val="accent1">
                    <a:lumMod val="75000"/>
                  </a:schemeClr>
                </a:solidFill>
              </a:rPr>
              <a:t>can change the style of the chart by taking advantage of the Chart Styles gallery</a:t>
            </a:r>
            <a:r>
              <a:rPr lang="en-US" sz="1600" dirty="0" smtClean="0">
                <a:solidFill>
                  <a:schemeClr val="accent1">
                    <a:lumMod val="75000"/>
                  </a:schemeClr>
                </a:solidFill>
              </a:rPr>
              <a:t>.</a:t>
            </a:r>
            <a:endParaRPr lang="en-US" sz="1600" dirty="0">
              <a:solidFill>
                <a:schemeClr val="accent1">
                  <a:lumMod val="75000"/>
                </a:schemeClr>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37648"/>
            <a:ext cx="8001000" cy="94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7749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686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Modifying </a:t>
            </a:r>
            <a:r>
              <a:rPr lang="en-US" dirty="0" smtClean="0">
                <a:latin typeface="Comic Sans MS" panose="030F0702030302020204" pitchFamily="66" charset="0"/>
              </a:rPr>
              <a:t>a chart’s </a:t>
            </a:r>
            <a:r>
              <a:rPr lang="en-US" dirty="0">
                <a:latin typeface="Comic Sans MS" panose="030F0702030302020204" pitchFamily="66" charset="0"/>
              </a:rPr>
              <a:t>design using the Design tab commands</a:t>
            </a:r>
          </a:p>
        </p:txBody>
      </p:sp>
      <p:sp>
        <p:nvSpPr>
          <p:cNvPr id="3" name="object 3"/>
          <p:cNvSpPr txBox="1"/>
          <p:nvPr/>
        </p:nvSpPr>
        <p:spPr>
          <a:xfrm>
            <a:off x="609600" y="1295400"/>
            <a:ext cx="7924800" cy="222881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Format tab grants access to Shape styles to modify the frame of the chart; you can also change the ﬁll, outline, and eﬀects for the chart frame</a:t>
            </a:r>
            <a:r>
              <a:rPr lang="en-US" sz="1600" dirty="0" smtClean="0">
                <a:solidFill>
                  <a:schemeClr val="accent1">
                    <a:lumMod val="75000"/>
                  </a:schemeClr>
                </a:solidFill>
              </a:rPr>
              <a:t>. When </a:t>
            </a:r>
            <a:r>
              <a:rPr lang="en-US" sz="1600" dirty="0">
                <a:solidFill>
                  <a:schemeClr val="accent1">
                    <a:lumMod val="75000"/>
                  </a:schemeClr>
                </a:solidFill>
              </a:rPr>
              <a:t>you select text objects on the chart, such as the title or legend, you can take advantage of the WordArt Styles gallery and the other text settings on this tab</a:t>
            </a:r>
            <a:r>
              <a:rPr lang="en-US" sz="1600" dirty="0" smtClean="0">
                <a:solidFill>
                  <a:schemeClr val="accent1">
                    <a:lumMod val="75000"/>
                  </a:schemeClr>
                </a:solidFill>
              </a:rPr>
              <a:t>. This </a:t>
            </a:r>
            <a:r>
              <a:rPr lang="en-US" sz="1600" dirty="0">
                <a:solidFill>
                  <a:schemeClr val="accent1">
                    <a:lumMod val="75000"/>
                  </a:schemeClr>
                </a:solidFill>
              </a:rPr>
              <a:t>tab also enables you to add shapes to the chart and arrange objects in the frame</a:t>
            </a:r>
            <a:r>
              <a:rPr lang="en-US" sz="1600" dirty="0" smtClean="0">
                <a:solidFill>
                  <a:schemeClr val="accent1">
                    <a:lumMod val="75000"/>
                  </a:schemeClr>
                </a:solidFill>
              </a:rPr>
              <a:t>.</a:t>
            </a:r>
            <a:r>
              <a:rPr lang="en-US" sz="1600" dirty="0">
                <a:solidFill>
                  <a:schemeClr val="accent1">
                    <a:lumMod val="75000"/>
                  </a:schemeClr>
                </a:solidFill>
              </a:rPr>
              <a:t>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PowerPoint </a:t>
            </a:r>
            <a:r>
              <a:rPr lang="en-US" sz="1600" dirty="0">
                <a:solidFill>
                  <a:schemeClr val="accent1">
                    <a:lumMod val="75000"/>
                  </a:schemeClr>
                </a:solidFill>
              </a:rPr>
              <a:t>provides inline command buttons that enable you to manipulate chart elements, change the chart style, and ﬁlter the data sets on your chart</a:t>
            </a:r>
            <a:r>
              <a:rPr lang="en-US" sz="1600" dirty="0" smtClean="0">
                <a:solidFill>
                  <a:schemeClr val="accent1">
                    <a:lumMod val="75000"/>
                  </a:schemeClr>
                </a:solidFill>
              </a:rPr>
              <a:t>. When </a:t>
            </a:r>
            <a:r>
              <a:rPr lang="en-US" sz="1600" dirty="0">
                <a:solidFill>
                  <a:schemeClr val="accent1">
                    <a:lumMod val="75000"/>
                  </a:schemeClr>
                </a:solidFill>
              </a:rPr>
              <a:t>the chart frame is selected, these command buttons appear on the right side of the slide.</a:t>
            </a:r>
          </a:p>
          <a:p>
            <a:pPr algn="just" eaLnBrk="0" hangingPunct="0"/>
            <a:endParaRPr lang="en-US" sz="1600" dirty="0">
              <a:solidFill>
                <a:schemeClr val="accent1">
                  <a:lumMod val="75000"/>
                </a:scheme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133" y="3775095"/>
            <a:ext cx="4135733" cy="262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5436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686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hyperlinks to slides</a:t>
            </a:r>
          </a:p>
        </p:txBody>
      </p:sp>
      <p:sp>
        <p:nvSpPr>
          <p:cNvPr id="3" name="object 3"/>
          <p:cNvSpPr txBox="1"/>
          <p:nvPr/>
        </p:nvSpPr>
        <p:spPr>
          <a:xfrm>
            <a:off x="609599" y="1371600"/>
            <a:ext cx="7924800" cy="222881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Hyperlinks are added to a text box on a slide using the Insert Hyperlink dialog </a:t>
            </a:r>
            <a:r>
              <a:rPr lang="en-US" sz="1600" dirty="0" smtClean="0">
                <a:solidFill>
                  <a:schemeClr val="accent1">
                    <a:lumMod val="75000"/>
                  </a:schemeClr>
                </a:solidFill>
              </a:rPr>
              <a:t>box.</a:t>
            </a:r>
            <a:r>
              <a:rPr lang="en-US" sz="1600" dirty="0">
                <a:solidFill>
                  <a:schemeClr val="accent1">
                    <a:lumMod val="75000"/>
                  </a:schemeClr>
                </a:solidFill>
              </a:rPr>
              <a:t> By default, the Existing File Or Web Page setting is selected in the Link To box</a:t>
            </a:r>
            <a:r>
              <a:rPr lang="en-US" sz="1600" dirty="0" smtClean="0">
                <a:solidFill>
                  <a:schemeClr val="accent1">
                    <a:lumMod val="75000"/>
                  </a:schemeClr>
                </a:solidFill>
              </a:rPr>
              <a:t>. This </a:t>
            </a:r>
            <a:r>
              <a:rPr lang="en-US" sz="1600" dirty="0">
                <a:solidFill>
                  <a:schemeClr val="accent1">
                    <a:lumMod val="75000"/>
                  </a:schemeClr>
                </a:solidFill>
              </a:rPr>
              <a:t>setting enables you to create a hyperlink to a ﬁle on your computer or a web page</a:t>
            </a:r>
            <a:r>
              <a:rPr lang="en-US" sz="1600" dirty="0" smtClean="0">
                <a:solidFill>
                  <a:schemeClr val="accent1">
                    <a:lumMod val="75000"/>
                  </a:schemeClr>
                </a:solidFill>
              </a:rPr>
              <a:t>. By </a:t>
            </a:r>
            <a:r>
              <a:rPr lang="en-US" sz="1600" dirty="0">
                <a:solidFill>
                  <a:schemeClr val="accent1">
                    <a:lumMod val="75000"/>
                  </a:schemeClr>
                </a:solidFill>
              </a:rPr>
              <a:t>default, the contents of the My Documents folder are displayed in the Insert Hyperlink dialog box</a:t>
            </a:r>
            <a:r>
              <a:rPr lang="en-US" sz="1600" dirty="0" smtClean="0">
                <a:solidFill>
                  <a:schemeClr val="accent1">
                    <a:lumMod val="75000"/>
                  </a:schemeClr>
                </a:solidFill>
              </a:rPr>
              <a:t>. If </a:t>
            </a:r>
            <a:r>
              <a:rPr lang="en-US" sz="1600" dirty="0">
                <a:solidFill>
                  <a:schemeClr val="accent1">
                    <a:lumMod val="75000"/>
                  </a:schemeClr>
                </a:solidFill>
              </a:rPr>
              <a:t>the hyperlink is to an existing ﬁle, you can select any document in the folder or navigate to another folder to specify an existing ﬁle</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Insert &gt; Hyperlink</a:t>
            </a:r>
            <a:endParaRPr lang="en-US" sz="1600" b="1" dirty="0">
              <a:solidFill>
                <a:schemeClr val="accent1">
                  <a:lumMod val="75000"/>
                </a:schemeClr>
              </a:solidFill>
            </a:endParaRPr>
          </a:p>
          <a:p>
            <a:pPr algn="just" eaLnBrk="0" hangingPunct="0"/>
            <a:endParaRPr lang="en-US" sz="1600" dirty="0">
              <a:solidFill>
                <a:schemeClr val="accent1">
                  <a:lumMod val="75000"/>
                </a:schemeClr>
              </a:solidFil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1" y="3733800"/>
            <a:ext cx="5260975"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3981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686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Assigning animation to a slide object</a:t>
            </a:r>
          </a:p>
        </p:txBody>
      </p:sp>
      <p:sp>
        <p:nvSpPr>
          <p:cNvPr id="3" name="object 3"/>
          <p:cNvSpPr txBox="1"/>
          <p:nvPr/>
        </p:nvSpPr>
        <p:spPr>
          <a:xfrm>
            <a:off x="609599" y="1371600"/>
            <a:ext cx="7924800" cy="1243930"/>
          </a:xfrm>
          <a:prstGeom prst="rect">
            <a:avLst/>
          </a:prstGeom>
        </p:spPr>
        <p:txBody>
          <a:bodyPr vert="horz" wrap="square" lIns="0" tIns="12700" rIns="0" bIns="0" rtlCol="0">
            <a:spAutoFit/>
          </a:bodyPr>
          <a:lstStyle/>
          <a:p>
            <a:pPr eaLnBrk="0" hangingPunct="0"/>
            <a:r>
              <a:rPr lang="en-US" sz="1600" dirty="0">
                <a:solidFill>
                  <a:schemeClr val="accent1">
                    <a:lumMod val="75000"/>
                  </a:schemeClr>
                </a:solidFill>
              </a:rPr>
              <a:t>Animating an object (or objects) on a slide is an easy three-step process</a:t>
            </a:r>
            <a:r>
              <a:rPr lang="en-US" sz="1600" dirty="0" smtClean="0">
                <a:solidFill>
                  <a:schemeClr val="accent1">
                    <a:lumMod val="75000"/>
                  </a:schemeClr>
                </a:solidFill>
              </a:rPr>
              <a:t>.</a:t>
            </a:r>
          </a:p>
          <a:p>
            <a:pPr eaLnBrk="0" hangingPunct="0"/>
            <a:endParaRPr lang="en-US" sz="1600" dirty="0">
              <a:solidFill>
                <a:schemeClr val="accent1">
                  <a:lumMod val="75000"/>
                </a:schemeClr>
              </a:solidFill>
            </a:endParaRPr>
          </a:p>
          <a:p>
            <a:pPr marL="800100" lvl="1" indent="-342900" eaLnBrk="0" hangingPunct="0">
              <a:buFont typeface="+mj-lt"/>
              <a:buAutoNum type="arabicPeriod"/>
            </a:pPr>
            <a:r>
              <a:rPr lang="en-US" sz="1600" dirty="0">
                <a:solidFill>
                  <a:schemeClr val="accent1">
                    <a:lumMod val="75000"/>
                  </a:schemeClr>
                </a:solidFill>
              </a:rPr>
              <a:t>Select an object on the </a:t>
            </a:r>
            <a:r>
              <a:rPr lang="en-US" sz="1600" dirty="0" smtClean="0">
                <a:solidFill>
                  <a:schemeClr val="accent1">
                    <a:lumMod val="75000"/>
                  </a:schemeClr>
                </a:solidFill>
              </a:rPr>
              <a:t>slide</a:t>
            </a:r>
          </a:p>
          <a:p>
            <a:pPr marL="800100" lvl="1" indent="-342900" eaLnBrk="0" hangingPunct="0">
              <a:buFont typeface="+mj-lt"/>
              <a:buAutoNum type="arabicPeriod"/>
            </a:pPr>
            <a:r>
              <a:rPr lang="en-US" sz="1600" dirty="0">
                <a:solidFill>
                  <a:schemeClr val="accent1">
                    <a:lumMod val="75000"/>
                  </a:schemeClr>
                </a:solidFill>
              </a:rPr>
              <a:t>S</a:t>
            </a:r>
            <a:r>
              <a:rPr lang="en-US" sz="1600" dirty="0" smtClean="0">
                <a:solidFill>
                  <a:schemeClr val="accent1">
                    <a:lumMod val="75000"/>
                  </a:schemeClr>
                </a:solidFill>
              </a:rPr>
              <a:t>elect </a:t>
            </a:r>
            <a:r>
              <a:rPr lang="en-US" sz="1600" dirty="0">
                <a:solidFill>
                  <a:schemeClr val="accent1">
                    <a:lumMod val="75000"/>
                  </a:schemeClr>
                </a:solidFill>
              </a:rPr>
              <a:t>an animation from the Animation </a:t>
            </a:r>
            <a:r>
              <a:rPr lang="en-US" sz="1600" dirty="0" smtClean="0">
                <a:solidFill>
                  <a:schemeClr val="accent1">
                    <a:lumMod val="75000"/>
                  </a:schemeClr>
                </a:solidFill>
              </a:rPr>
              <a:t>gallery</a:t>
            </a:r>
          </a:p>
          <a:p>
            <a:pPr marL="800100" lvl="1" indent="-342900" eaLnBrk="0" hangingPunct="0">
              <a:buFont typeface="+mj-lt"/>
              <a:buAutoNum type="arabicPeriod"/>
            </a:pPr>
            <a:r>
              <a:rPr lang="en-US" sz="1600" dirty="0" smtClean="0">
                <a:solidFill>
                  <a:schemeClr val="accent1">
                    <a:lumMod val="75000"/>
                  </a:schemeClr>
                </a:solidFill>
              </a:rPr>
              <a:t>Use </a:t>
            </a:r>
            <a:r>
              <a:rPr lang="en-US" sz="1600" dirty="0">
                <a:solidFill>
                  <a:schemeClr val="accent1">
                    <a:lumMod val="75000"/>
                  </a:schemeClr>
                </a:solidFill>
              </a:rPr>
              <a:t>the Eﬀect Options gallery to ﬁne-tune the selected </a:t>
            </a:r>
            <a:r>
              <a:rPr lang="en-US" sz="1600" dirty="0" smtClean="0">
                <a:solidFill>
                  <a:schemeClr val="accent1">
                    <a:lumMod val="75000"/>
                  </a:schemeClr>
                </a:solidFill>
              </a:rPr>
              <a:t>animation</a:t>
            </a:r>
            <a:endParaRPr lang="en-US" sz="1600" dirty="0">
              <a:solidFill>
                <a:schemeClr val="accent1">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260" y="3116150"/>
            <a:ext cx="7037478" cy="30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5593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Linking to a place in a document</a:t>
            </a:r>
            <a:endParaRPr lang="en-US" sz="1400" i="1"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542969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Animation gallery groups the animation eﬀects into four categories: </a:t>
            </a: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effectLst>
                  <a:outerShdw blurRad="38100" dist="38100" dir="2700000" algn="tl">
                    <a:srgbClr val="000000">
                      <a:alpha val="43137"/>
                    </a:srgbClr>
                  </a:outerShdw>
                </a:effectLst>
              </a:rPr>
              <a:t>Entrance</a:t>
            </a:r>
            <a:r>
              <a:rPr lang="en-US" sz="1600" dirty="0" smtClean="0">
                <a:solidFill>
                  <a:schemeClr val="accent1">
                    <a:lumMod val="75000"/>
                  </a:schemeClr>
                </a:solidFill>
              </a:rPr>
              <a:t> group- </a:t>
            </a:r>
            <a:r>
              <a:rPr lang="en-US" sz="1600" dirty="0">
                <a:solidFill>
                  <a:schemeClr val="accent1">
                    <a:lumMod val="75000"/>
                  </a:schemeClr>
                </a:solidFill>
              </a:rPr>
              <a:t>provides animations that dictate how the object enters the slide when the animation plays.</a:t>
            </a:r>
          </a:p>
          <a:p>
            <a:pPr marL="285750" indent="-285750" algn="just" eaLnBrk="0" hangingPunct="0">
              <a:buFont typeface="Arial" panose="020B0604020202020204" pitchFamily="34" charset="0"/>
              <a:buChar char="•"/>
            </a:pPr>
            <a:r>
              <a:rPr lang="en-US" sz="1600" b="1" dirty="0" smtClean="0">
                <a:solidFill>
                  <a:schemeClr val="accent1">
                    <a:lumMod val="75000"/>
                  </a:schemeClr>
                </a:solidFill>
                <a:effectLst>
                  <a:outerShdw blurRad="38100" dist="38100" dir="2700000" algn="tl">
                    <a:srgbClr val="000000">
                      <a:alpha val="43137"/>
                    </a:srgbClr>
                  </a:outerShdw>
                </a:effectLst>
              </a:rPr>
              <a:t>Emphasis </a:t>
            </a:r>
            <a:r>
              <a:rPr lang="en-US" sz="1600" dirty="0" smtClean="0">
                <a:solidFill>
                  <a:schemeClr val="accent1">
                    <a:lumMod val="75000"/>
                  </a:schemeClr>
                </a:solidFill>
              </a:rPr>
              <a:t>category - </a:t>
            </a:r>
            <a:r>
              <a:rPr lang="en-US" sz="1600" dirty="0">
                <a:solidFill>
                  <a:schemeClr val="accent1">
                    <a:lumMod val="75000"/>
                  </a:schemeClr>
                </a:solidFill>
              </a:rPr>
              <a:t>provides animations that enable you to emphasize objects such as the items in a bulleted </a:t>
            </a:r>
            <a:r>
              <a:rPr lang="en-US" sz="1600" dirty="0" smtClean="0">
                <a:solidFill>
                  <a:schemeClr val="accent1">
                    <a:lumMod val="75000"/>
                  </a:schemeClr>
                </a:solidFill>
              </a:rPr>
              <a:t>list (as </a:t>
            </a:r>
            <a:r>
              <a:rPr lang="en-US" sz="1600" dirty="0">
                <a:solidFill>
                  <a:schemeClr val="accent1">
                    <a:lumMod val="75000"/>
                  </a:schemeClr>
                </a:solidFill>
              </a:rPr>
              <a:t>you talk about a particular item in the list, you can click the mouse so that the bulleted item is emphasized with a pulse or </a:t>
            </a:r>
            <a:r>
              <a:rPr lang="en-US" sz="1600" dirty="0" smtClean="0">
                <a:solidFill>
                  <a:schemeClr val="accent1">
                    <a:lumMod val="75000"/>
                  </a:schemeClr>
                </a:solidFill>
              </a:rPr>
              <a:t>spin).</a:t>
            </a:r>
            <a:endParaRPr lang="en-US" sz="1600" dirty="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effectLst>
                  <a:outerShdw blurRad="38100" dist="38100" dir="2700000" algn="tl">
                    <a:srgbClr val="000000">
                      <a:alpha val="43137"/>
                    </a:srgbClr>
                  </a:outerShdw>
                </a:effectLst>
              </a:rPr>
              <a:t>Exit</a:t>
            </a:r>
            <a:r>
              <a:rPr lang="en-US" sz="1600" dirty="0" smtClean="0">
                <a:solidFill>
                  <a:schemeClr val="accent1">
                    <a:lumMod val="75000"/>
                  </a:schemeClr>
                </a:solidFill>
              </a:rPr>
              <a:t> </a:t>
            </a:r>
            <a:r>
              <a:rPr lang="en-US" sz="1600" dirty="0">
                <a:solidFill>
                  <a:schemeClr val="accent1">
                    <a:lumMod val="75000"/>
                  </a:schemeClr>
                </a:solidFill>
              </a:rPr>
              <a:t>category </a:t>
            </a:r>
            <a:r>
              <a:rPr lang="en-US" sz="1600" dirty="0" smtClean="0">
                <a:solidFill>
                  <a:schemeClr val="accent1">
                    <a:lumMod val="75000"/>
                  </a:schemeClr>
                </a:solidFill>
              </a:rPr>
              <a:t>- provides </a:t>
            </a:r>
            <a:r>
              <a:rPr lang="en-US" sz="1600" dirty="0">
                <a:solidFill>
                  <a:schemeClr val="accent1">
                    <a:lumMod val="75000"/>
                  </a:schemeClr>
                </a:solidFill>
              </a:rPr>
              <a:t>animations that remove items from the </a:t>
            </a:r>
            <a:r>
              <a:rPr lang="en-US" sz="1600" dirty="0" smtClean="0">
                <a:solidFill>
                  <a:schemeClr val="accent1">
                    <a:lumMod val="75000"/>
                  </a:schemeClr>
                </a:solidFill>
              </a:rPr>
              <a:t>slide (if </a:t>
            </a:r>
            <a:r>
              <a:rPr lang="en-US" sz="1600" dirty="0">
                <a:solidFill>
                  <a:schemeClr val="accent1">
                    <a:lumMod val="75000"/>
                  </a:schemeClr>
                </a:solidFill>
              </a:rPr>
              <a:t>you assign an exit animation such as the Fade eﬀect, the items in the bulleted list fade (sequentially) </a:t>
            </a:r>
            <a:r>
              <a:rPr lang="en-US" sz="1600" dirty="0" smtClean="0">
                <a:solidFill>
                  <a:schemeClr val="accent1">
                    <a:lumMod val="75000"/>
                  </a:schemeClr>
                </a:solidFill>
              </a:rPr>
              <a:t>each time </a:t>
            </a:r>
            <a:r>
              <a:rPr lang="en-US" sz="1600" dirty="0">
                <a:solidFill>
                  <a:schemeClr val="accent1">
                    <a:lumMod val="75000"/>
                  </a:schemeClr>
                </a:solidFill>
              </a:rPr>
              <a:t>you click the mouse</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r>
              <a:rPr lang="en-US" sz="1600" b="1" dirty="0" smtClean="0">
                <a:solidFill>
                  <a:schemeClr val="accent1">
                    <a:lumMod val="75000"/>
                  </a:schemeClr>
                </a:solidFill>
                <a:effectLst>
                  <a:outerShdw blurRad="38100" dist="38100" dir="2700000" algn="tl">
                    <a:srgbClr val="000000">
                      <a:alpha val="43137"/>
                    </a:srgbClr>
                  </a:outerShdw>
                </a:effectLst>
              </a:rPr>
              <a:t>Motion path category</a:t>
            </a:r>
            <a:r>
              <a:rPr lang="en-US" sz="1600" b="1" dirty="0" smtClean="0">
                <a:solidFill>
                  <a:schemeClr val="accent1">
                    <a:lumMod val="75000"/>
                  </a:schemeClr>
                </a:solidFill>
              </a:rPr>
              <a:t> – </a:t>
            </a:r>
            <a:r>
              <a:rPr lang="en-US" sz="1600" dirty="0" smtClean="0">
                <a:solidFill>
                  <a:schemeClr val="accent1">
                    <a:lumMod val="75000"/>
                  </a:schemeClr>
                </a:solidFill>
              </a:rPr>
              <a:t>determines </a:t>
            </a:r>
            <a:r>
              <a:rPr lang="en-US" sz="1600" dirty="0">
                <a:solidFill>
                  <a:schemeClr val="accent1">
                    <a:lumMod val="75000"/>
                  </a:schemeClr>
                </a:solidFill>
              </a:rPr>
              <a:t>the pattern for a slide object’s entry and its path on a slide.</a:t>
            </a:r>
          </a:p>
          <a:p>
            <a:pPr marL="285750" indent="-285750" algn="just" eaLnBrk="0" hangingPunct="0">
              <a:buFont typeface="Arial" panose="020B0604020202020204" pitchFamily="34" charset="0"/>
              <a:buChar char="•"/>
            </a:pPr>
            <a:endParaRPr lang="en-US" sz="1600" b="1" dirty="0">
              <a:solidFill>
                <a:schemeClr val="accent1">
                  <a:lumMod val="75000"/>
                </a:schemeClr>
              </a:solidFill>
              <a:effectLst>
                <a:outerShdw blurRad="38100" dist="38100" dir="2700000" algn="tl">
                  <a:srgbClr val="000000">
                    <a:alpha val="43137"/>
                  </a:srgbClr>
                </a:outerShdw>
              </a:effectLst>
            </a:endParaRPr>
          </a:p>
          <a:p>
            <a:pPr algn="just" eaLnBrk="0" hangingPunct="0"/>
            <a:r>
              <a:rPr lang="en-US" sz="1600" dirty="0" smtClean="0">
                <a:solidFill>
                  <a:schemeClr val="accent1">
                    <a:lumMod val="75000"/>
                  </a:schemeClr>
                </a:solidFill>
              </a:rPr>
              <a:t>To </a:t>
            </a:r>
            <a:r>
              <a:rPr lang="en-US" sz="1600" dirty="0">
                <a:solidFill>
                  <a:schemeClr val="accent1">
                    <a:lumMod val="75000"/>
                  </a:schemeClr>
                </a:solidFill>
              </a:rPr>
              <a:t>assign an animation eﬀect to an object or objects on a slide, follow these steps:</a:t>
            </a:r>
          </a:p>
          <a:p>
            <a:pPr marL="342900" lvl="0" indent="-342900" algn="just" eaLnBrk="0" hangingPunct="0">
              <a:buFont typeface="+mj-lt"/>
              <a:buAutoNum type="arabicPeriod"/>
            </a:pPr>
            <a:r>
              <a:rPr lang="en-US" sz="1600" dirty="0">
                <a:solidFill>
                  <a:schemeClr val="accent1">
                    <a:lumMod val="75000"/>
                  </a:schemeClr>
                </a:solidFill>
              </a:rPr>
              <a:t>Select the object or objects on the slide</a:t>
            </a:r>
            <a:r>
              <a:rPr lang="en-US" sz="1600" dirty="0" smtClean="0">
                <a:solidFill>
                  <a:schemeClr val="accent1">
                    <a:lumMod val="75000"/>
                  </a:schemeClr>
                </a:solidFill>
              </a:rPr>
              <a:t>. </a:t>
            </a:r>
          </a:p>
          <a:p>
            <a:pPr marL="342900" lvl="0" indent="-342900" algn="just" eaLnBrk="0" hangingPunct="0">
              <a:buFont typeface="+mj-lt"/>
              <a:buAutoNum type="arabicPeriod"/>
            </a:pPr>
            <a:r>
              <a:rPr lang="en-US" sz="1600" dirty="0" smtClean="0">
                <a:solidFill>
                  <a:schemeClr val="accent1">
                    <a:lumMod val="75000"/>
                  </a:schemeClr>
                </a:solidFill>
              </a:rPr>
              <a:t>Select </a:t>
            </a:r>
            <a:r>
              <a:rPr lang="en-US" sz="1600" dirty="0">
                <a:solidFill>
                  <a:schemeClr val="accent1">
                    <a:lumMod val="75000"/>
                  </a:schemeClr>
                </a:solidFill>
              </a:rPr>
              <a:t>the Animations tab on the ribbon</a:t>
            </a:r>
            <a:r>
              <a:rPr lang="en-US" sz="1600" dirty="0" smtClean="0">
                <a:solidFill>
                  <a:schemeClr val="accent1">
                    <a:lumMod val="75000"/>
                  </a:schemeClr>
                </a:solidFill>
              </a:rPr>
              <a:t>. </a:t>
            </a:r>
          </a:p>
          <a:p>
            <a:pPr marL="342900" lvl="0" indent="-342900" algn="just" eaLnBrk="0" hangingPunct="0">
              <a:buFont typeface="+mj-lt"/>
              <a:buAutoNum type="arabicPeriod"/>
            </a:pPr>
            <a:r>
              <a:rPr lang="en-US" sz="1600" dirty="0" smtClean="0">
                <a:solidFill>
                  <a:schemeClr val="accent1">
                    <a:lumMod val="75000"/>
                  </a:schemeClr>
                </a:solidFill>
              </a:rPr>
              <a:t>Place </a:t>
            </a:r>
            <a:r>
              <a:rPr lang="en-US" sz="1600" dirty="0">
                <a:solidFill>
                  <a:schemeClr val="accent1">
                    <a:lumMod val="75000"/>
                  </a:schemeClr>
                </a:solidFill>
              </a:rPr>
              <a:t>the mouse on an animation in the Animation gallery to preview the animation on the slide object</a:t>
            </a:r>
            <a:r>
              <a:rPr lang="en-US" sz="1600" dirty="0" smtClean="0">
                <a:solidFill>
                  <a:schemeClr val="accent1">
                    <a:lumMod val="75000"/>
                  </a:schemeClr>
                </a:solidFill>
              </a:rPr>
              <a:t>. </a:t>
            </a:r>
          </a:p>
          <a:p>
            <a:pPr marL="342900" lvl="0" indent="-342900" algn="just" eaLnBrk="0" hangingPunct="0">
              <a:buFont typeface="+mj-lt"/>
              <a:buAutoNum type="arabicPeriod"/>
            </a:pPr>
            <a:r>
              <a:rPr lang="en-US" sz="1600" dirty="0" smtClean="0">
                <a:solidFill>
                  <a:schemeClr val="accent1">
                    <a:lumMod val="75000"/>
                  </a:schemeClr>
                </a:solidFill>
              </a:rPr>
              <a:t>Select </a:t>
            </a:r>
            <a:r>
              <a:rPr lang="en-US" sz="1600" dirty="0">
                <a:solidFill>
                  <a:schemeClr val="accent1">
                    <a:lumMod val="75000"/>
                  </a:schemeClr>
                </a:solidFill>
              </a:rPr>
              <a:t>the animation you want to use to close the gallery and assign the animation to the slide object</a:t>
            </a:r>
            <a:r>
              <a:rPr lang="en-US" sz="1600" dirty="0" smtClean="0">
                <a:solidFill>
                  <a:schemeClr val="accent1">
                    <a:lumMod val="75000"/>
                  </a:schemeClr>
                </a:solidFill>
              </a:rPr>
              <a:t>. </a:t>
            </a:r>
          </a:p>
          <a:p>
            <a:pPr marL="342900" lvl="0" indent="-342900" algn="just" eaLnBrk="0" hangingPunct="0">
              <a:buFont typeface="+mj-lt"/>
              <a:buAutoNum type="arabicPeriod"/>
            </a:pPr>
            <a:endParaRPr lang="en-US" sz="1600" dirty="0" smtClean="0">
              <a:solidFill>
                <a:schemeClr val="accent1">
                  <a:lumMod val="75000"/>
                </a:schemeClr>
              </a:solidFill>
            </a:endParaRPr>
          </a:p>
          <a:p>
            <a:pPr lvl="0" algn="just" eaLnBrk="0" hangingPunct="0"/>
            <a:r>
              <a:rPr lang="en-US" sz="1600" dirty="0" smtClean="0">
                <a:solidFill>
                  <a:schemeClr val="accent1">
                    <a:lumMod val="75000"/>
                  </a:schemeClr>
                </a:solidFill>
              </a:rPr>
              <a:t>The </a:t>
            </a:r>
            <a:r>
              <a:rPr lang="en-US" sz="1600" dirty="0">
                <a:solidFill>
                  <a:schemeClr val="accent1">
                    <a:lumMod val="75000"/>
                  </a:schemeClr>
                </a:solidFill>
              </a:rPr>
              <a:t>Preview button on the Animations </a:t>
            </a:r>
            <a:r>
              <a:rPr lang="en-US" sz="1600" dirty="0" smtClean="0">
                <a:solidFill>
                  <a:schemeClr val="accent1">
                    <a:lumMod val="75000"/>
                  </a:schemeClr>
                </a:solidFill>
              </a:rPr>
              <a:t>tab </a:t>
            </a:r>
            <a:r>
              <a:rPr lang="en-US" sz="1600" dirty="0">
                <a:solidFill>
                  <a:schemeClr val="accent1">
                    <a:lumMod val="75000"/>
                  </a:schemeClr>
                </a:solidFill>
              </a:rPr>
              <a:t>gives you a preview of the animation eﬀect or eﬀects in Normal view.</a:t>
            </a:r>
          </a:p>
        </p:txBody>
      </p:sp>
    </p:spTree>
    <p:extLst>
      <p:ext uri="{BB962C8B-B14F-4D97-AF65-F5344CB8AC3E}">
        <p14:creationId xmlns:p14="http://schemas.microsoft.com/office/powerpoint/2010/main" val="40517573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Accessing additional animation eﬀects</a:t>
            </a:r>
          </a:p>
        </p:txBody>
      </p:sp>
      <p:sp>
        <p:nvSpPr>
          <p:cNvPr id="3" name="object 3"/>
          <p:cNvSpPr txBox="1"/>
          <p:nvPr/>
        </p:nvSpPr>
        <p:spPr>
          <a:xfrm>
            <a:off x="533400" y="2081564"/>
            <a:ext cx="4572002" cy="345992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access additional animation eﬀects via a set of dialog boxes that open from the Animation gallery</a:t>
            </a:r>
            <a:r>
              <a:rPr lang="en-US" sz="1600" dirty="0" smtClean="0">
                <a:solidFill>
                  <a:schemeClr val="accent1">
                    <a:lumMod val="75000"/>
                  </a:schemeClr>
                </a:solidFill>
              </a:rPr>
              <a:t>. </a:t>
            </a:r>
          </a:p>
          <a:p>
            <a:pPr algn="just" eaLnBrk="0" hangingPunct="0"/>
            <a:r>
              <a:rPr lang="en-US" sz="1600" dirty="0" smtClean="0">
                <a:solidFill>
                  <a:schemeClr val="accent1">
                    <a:lumMod val="75000"/>
                  </a:schemeClr>
                </a:solidFill>
              </a:rPr>
              <a:t>Each </a:t>
            </a:r>
            <a:r>
              <a:rPr lang="en-US" sz="1600" dirty="0">
                <a:solidFill>
                  <a:schemeClr val="accent1">
                    <a:lumMod val="75000"/>
                  </a:schemeClr>
                </a:solidFill>
              </a:rPr>
              <a:t>animation eﬀect </a:t>
            </a:r>
            <a:r>
              <a:rPr lang="en-US" sz="1600" dirty="0" smtClean="0">
                <a:solidFill>
                  <a:schemeClr val="accent1">
                    <a:lumMod val="75000"/>
                  </a:schemeClr>
                </a:solidFill>
              </a:rPr>
              <a:t>type has </a:t>
            </a:r>
            <a:r>
              <a:rPr lang="en-US" sz="1600" dirty="0">
                <a:solidFill>
                  <a:schemeClr val="accent1">
                    <a:lumMod val="75000"/>
                  </a:schemeClr>
                </a:solidFill>
              </a:rPr>
              <a:t>a separate dialog box</a:t>
            </a:r>
            <a:r>
              <a:rPr lang="en-US" sz="1600" dirty="0" smtClean="0">
                <a:solidFill>
                  <a:schemeClr val="accent1">
                    <a:lumMod val="75000"/>
                  </a:schemeClr>
                </a:solidFill>
              </a:rPr>
              <a:t>. </a:t>
            </a:r>
          </a:p>
          <a:p>
            <a:pPr algn="just" eaLnBrk="0" hangingPunct="0"/>
            <a:r>
              <a:rPr lang="en-US" sz="1600" dirty="0" smtClean="0">
                <a:solidFill>
                  <a:schemeClr val="accent1">
                    <a:lumMod val="75000"/>
                  </a:schemeClr>
                </a:solidFill>
              </a:rPr>
              <a:t>For </a:t>
            </a:r>
            <a:r>
              <a:rPr lang="en-US" sz="1600" dirty="0">
                <a:solidFill>
                  <a:schemeClr val="accent1">
                    <a:lumMod val="75000"/>
                  </a:schemeClr>
                </a:solidFill>
              </a:rPr>
              <a:t>example, the Change Entrance Eﬀect dialog box, shown </a:t>
            </a:r>
            <a:r>
              <a:rPr lang="en-US" sz="1600" dirty="0" smtClean="0">
                <a:solidFill>
                  <a:schemeClr val="accent1">
                    <a:lumMod val="75000"/>
                  </a:schemeClr>
                </a:solidFill>
              </a:rPr>
              <a:t>in Figure below.</a:t>
            </a:r>
          </a:p>
          <a:p>
            <a:pPr algn="just" eaLnBrk="0" hangingPunct="0"/>
            <a:r>
              <a:rPr lang="en-US" sz="1600" dirty="0">
                <a:solidFill>
                  <a:schemeClr val="accent1">
                    <a:lumMod val="75000"/>
                  </a:schemeClr>
                </a:solidFill>
              </a:rPr>
              <a:t>The entrance eﬀects in the Change Entrance Eﬀect dialog box are grouped into categories titled Basic, Subtle, Moderate, and Exciting</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Animation &gt; Select category &gt; Select more Entrance Effect</a:t>
            </a:r>
            <a:endParaRPr lang="en-US" sz="1600" b="1" dirty="0">
              <a:solidFill>
                <a:schemeClr val="accent1">
                  <a:lumMod val="75000"/>
                </a:schemeClr>
              </a:solidFill>
            </a:endParaRPr>
          </a:p>
          <a:p>
            <a:pPr algn="just" eaLnBrk="0" hangingPunct="0"/>
            <a:endParaRPr lang="en-US" sz="1600" dirty="0">
              <a:solidFill>
                <a:schemeClr val="accent1">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19199"/>
            <a:ext cx="317182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7107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motion paths</a:t>
            </a:r>
          </a:p>
        </p:txBody>
      </p:sp>
      <p:sp>
        <p:nvSpPr>
          <p:cNvPr id="3" name="object 3"/>
          <p:cNvSpPr txBox="1"/>
          <p:nvPr/>
        </p:nvSpPr>
        <p:spPr>
          <a:xfrm>
            <a:off x="609600" y="1547686"/>
            <a:ext cx="3124202" cy="398314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Motion paths can emphasize objects in much the same way you use emphasis animation eﬀects such as the Spin and Underline eﬀects.</a:t>
            </a:r>
          </a:p>
          <a:p>
            <a:pPr algn="just" eaLnBrk="0" hangingPunct="0"/>
            <a:r>
              <a:rPr lang="en-US" sz="1600" dirty="0">
                <a:solidFill>
                  <a:schemeClr val="accent1">
                    <a:lumMod val="75000"/>
                  </a:schemeClr>
                </a:solidFill>
              </a:rPr>
              <a:t>Motion paths can move an object in a circular, octagonal, or trapezoidal path.</a:t>
            </a:r>
          </a:p>
          <a:p>
            <a:pPr algn="just" eaLnBrk="0" hangingPunct="0"/>
            <a:r>
              <a:rPr lang="en-US" sz="1600" dirty="0">
                <a:solidFill>
                  <a:schemeClr val="accent1">
                    <a:lumMod val="75000"/>
                  </a:schemeClr>
                </a:solidFill>
              </a:rPr>
              <a:t>A vertical ﬁgure-eight motion path even moves an object in a ﬁgure-eight pattern.</a:t>
            </a:r>
          </a:p>
          <a:p>
            <a:pPr eaLnBrk="0" hangingPunct="0"/>
            <a:r>
              <a:rPr lang="en-US" sz="1600" dirty="0">
                <a:solidFill>
                  <a:schemeClr val="accent1">
                    <a:lumMod val="75000"/>
                  </a:schemeClr>
                </a:solidFill>
              </a:rPr>
              <a:t>M</a:t>
            </a:r>
            <a:r>
              <a:rPr lang="en-US" sz="1600" dirty="0" smtClean="0">
                <a:solidFill>
                  <a:schemeClr val="accent1">
                    <a:lumMod val="75000"/>
                  </a:schemeClr>
                </a:solidFill>
              </a:rPr>
              <a:t>otion </a:t>
            </a:r>
            <a:r>
              <a:rPr lang="en-US" sz="1600" dirty="0">
                <a:solidFill>
                  <a:schemeClr val="accent1">
                    <a:lumMod val="75000"/>
                  </a:schemeClr>
                </a:solidFill>
              </a:rPr>
              <a:t>paths do not necessarily have to move objects only in place on the slide</a:t>
            </a:r>
            <a:r>
              <a:rPr lang="en-US" sz="1600" dirty="0" smtClean="0">
                <a:solidFill>
                  <a:schemeClr val="accent1">
                    <a:lumMod val="75000"/>
                  </a:schemeClr>
                </a:solidFill>
              </a:rPr>
              <a:t>. You </a:t>
            </a:r>
            <a:r>
              <a:rPr lang="en-US" sz="1600" dirty="0">
                <a:solidFill>
                  <a:schemeClr val="accent1">
                    <a:lumMod val="75000"/>
                  </a:schemeClr>
                </a:solidFill>
              </a:rPr>
              <a:t>can also use a custom motion path to relocate an object on a slide</a:t>
            </a:r>
            <a:r>
              <a:rPr lang="en-US" sz="1600" dirty="0" smtClean="0">
                <a:solidFill>
                  <a:schemeClr val="accent1">
                    <a:lumMod val="75000"/>
                  </a:schemeClr>
                </a:solidFill>
              </a:rPr>
              <a:t>.</a:t>
            </a:r>
            <a:r>
              <a:rPr lang="en-US" dirty="0"/>
              <a:t> </a:t>
            </a:r>
            <a:endParaRPr lang="en-US" sz="1600" dirty="0">
              <a:solidFill>
                <a:schemeClr val="accent1">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00200"/>
            <a:ext cx="4495800"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3"/>
          <p:cNvSpPr txBox="1"/>
          <p:nvPr/>
        </p:nvSpPr>
        <p:spPr>
          <a:xfrm>
            <a:off x="576072" y="5913690"/>
            <a:ext cx="8034528" cy="505267"/>
          </a:xfrm>
          <a:prstGeom prst="rect">
            <a:avLst/>
          </a:prstGeom>
        </p:spPr>
        <p:txBody>
          <a:bodyPr vert="horz" wrap="square" lIns="0" tIns="12700" rIns="0" bIns="0" rtlCol="0">
            <a:spAutoFit/>
          </a:bodyPr>
          <a:lstStyle/>
          <a:p>
            <a:pPr eaLnBrk="0" hangingPunct="0"/>
            <a:r>
              <a:rPr lang="en-US" sz="1600" b="1" dirty="0" smtClean="0">
                <a:solidFill>
                  <a:schemeClr val="accent1">
                    <a:lumMod val="75000"/>
                  </a:schemeClr>
                </a:solidFill>
              </a:rPr>
              <a:t>Select </a:t>
            </a:r>
            <a:r>
              <a:rPr lang="en-US" sz="1600" b="1" dirty="0">
                <a:solidFill>
                  <a:schemeClr val="accent1">
                    <a:lumMod val="75000"/>
                  </a:schemeClr>
                </a:solidFill>
              </a:rPr>
              <a:t>the </a:t>
            </a:r>
            <a:r>
              <a:rPr lang="en-US" sz="1600" b="1" dirty="0" smtClean="0">
                <a:solidFill>
                  <a:schemeClr val="accent1">
                    <a:lumMod val="75000"/>
                  </a:schemeClr>
                </a:solidFill>
              </a:rPr>
              <a:t>object &gt; Select </a:t>
            </a:r>
            <a:r>
              <a:rPr lang="en-US" sz="1600" b="1" dirty="0">
                <a:solidFill>
                  <a:schemeClr val="accent1">
                    <a:lumMod val="75000"/>
                  </a:schemeClr>
                </a:solidFill>
              </a:rPr>
              <a:t>a motion path in the Animation </a:t>
            </a:r>
            <a:r>
              <a:rPr lang="en-US" sz="1600" b="1" dirty="0" smtClean="0">
                <a:solidFill>
                  <a:schemeClr val="accent1">
                    <a:lumMod val="75000"/>
                  </a:schemeClr>
                </a:solidFill>
              </a:rPr>
              <a:t>gallery (Lines</a:t>
            </a:r>
            <a:r>
              <a:rPr lang="en-US" sz="1600" b="1" dirty="0">
                <a:solidFill>
                  <a:schemeClr val="accent1">
                    <a:lumMod val="75000"/>
                  </a:schemeClr>
                </a:solidFill>
              </a:rPr>
              <a:t>, Arcs, or </a:t>
            </a:r>
            <a:r>
              <a:rPr lang="en-US" sz="1600" b="1" dirty="0" smtClean="0">
                <a:solidFill>
                  <a:schemeClr val="accent1">
                    <a:lumMod val="75000"/>
                  </a:schemeClr>
                </a:solidFill>
              </a:rPr>
              <a:t>Loops) or select </a:t>
            </a:r>
            <a:r>
              <a:rPr lang="en-US" sz="1600" b="1" dirty="0">
                <a:solidFill>
                  <a:schemeClr val="accent1">
                    <a:lumMod val="75000"/>
                  </a:schemeClr>
                </a:solidFill>
              </a:rPr>
              <a:t>the More Motion Paths </a:t>
            </a:r>
          </a:p>
        </p:txBody>
      </p:sp>
    </p:spTree>
    <p:extLst>
      <p:ext uri="{BB962C8B-B14F-4D97-AF65-F5344CB8AC3E}">
        <p14:creationId xmlns:p14="http://schemas.microsoft.com/office/powerpoint/2010/main" val="16038638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Applying motion paths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0" y="1905000"/>
            <a:ext cx="4572001" cy="370614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assign a motion path to an object on a slide, select the object.</a:t>
            </a:r>
          </a:p>
          <a:p>
            <a:pPr algn="just" eaLnBrk="0" hangingPunct="0"/>
            <a:r>
              <a:rPr lang="en-US" sz="1600" dirty="0">
                <a:solidFill>
                  <a:schemeClr val="accent1">
                    <a:lumMod val="75000"/>
                  </a:schemeClr>
                </a:solidFill>
              </a:rPr>
              <a:t>Then select a motion path in the Animation gallery, such as Lines, Arcs, or Loops.</a:t>
            </a:r>
          </a:p>
          <a:p>
            <a:pPr algn="just" eaLnBrk="0" hangingPunct="0"/>
            <a:r>
              <a:rPr lang="en-US" sz="1600" dirty="0">
                <a:solidFill>
                  <a:schemeClr val="accent1">
                    <a:lumMod val="75000"/>
                  </a:schemeClr>
                </a:solidFill>
              </a:rPr>
              <a:t>If you want to access additional motion path animations, select the More Motion Paths command at the bottom of the gallery</a:t>
            </a:r>
            <a:r>
              <a:rPr lang="en-US" sz="1600" dirty="0" smtClean="0">
                <a:solidFill>
                  <a:schemeClr val="accent1">
                    <a:lumMod val="75000"/>
                  </a:schemeClr>
                </a:solidFill>
              </a:rPr>
              <a:t>.</a:t>
            </a:r>
          </a:p>
          <a:p>
            <a:pPr algn="just" eaLnBrk="0" hangingPunct="0"/>
            <a:endParaRPr lang="en-US" sz="1600" dirty="0" smtClean="0">
              <a:solidFill>
                <a:schemeClr val="accent1">
                  <a:lumMod val="75000"/>
                </a:schemeClr>
              </a:solidFill>
            </a:endParaRPr>
          </a:p>
          <a:p>
            <a:pPr algn="just" eaLnBrk="0" hangingPunct="0"/>
            <a:r>
              <a:rPr lang="en-US" sz="1600" dirty="0">
                <a:solidFill>
                  <a:schemeClr val="accent1">
                    <a:lumMod val="75000"/>
                  </a:schemeClr>
                </a:solidFill>
              </a:rPr>
              <a:t>The Change Motion Path dialog box is divided into diﬀerent categories of </a:t>
            </a:r>
            <a:r>
              <a:rPr lang="en-US" sz="1600" dirty="0" smtClean="0">
                <a:solidFill>
                  <a:schemeClr val="accent1">
                    <a:lumMod val="75000"/>
                  </a:schemeClr>
                </a:solidFill>
              </a:rPr>
              <a:t>paths:</a:t>
            </a:r>
          </a:p>
          <a:p>
            <a:pPr algn="just" eaLnBrk="0" hangingPunct="0"/>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dirty="0" smtClean="0">
                <a:solidFill>
                  <a:schemeClr val="accent1">
                    <a:lumMod val="75000"/>
                  </a:schemeClr>
                </a:solidFill>
              </a:rPr>
              <a:t>Basic</a:t>
            </a:r>
          </a:p>
          <a:p>
            <a:pPr marL="285750" indent="-285750" algn="just" eaLnBrk="0" hangingPunct="0">
              <a:buFont typeface="Arial" panose="020B0604020202020204" pitchFamily="34" charset="0"/>
              <a:buChar char="•"/>
            </a:pPr>
            <a:r>
              <a:rPr lang="en-US" sz="1600" dirty="0" smtClean="0">
                <a:solidFill>
                  <a:schemeClr val="accent1">
                    <a:lumMod val="75000"/>
                  </a:schemeClr>
                </a:solidFill>
              </a:rPr>
              <a:t>Lines and curves</a:t>
            </a:r>
          </a:p>
          <a:p>
            <a:pPr marL="285750" indent="-285750" algn="just" eaLnBrk="0" hangingPunct="0">
              <a:buFont typeface="Arial" panose="020B0604020202020204" pitchFamily="34" charset="0"/>
              <a:buChar char="•"/>
            </a:pPr>
            <a:r>
              <a:rPr lang="en-US" sz="1600" dirty="0" smtClean="0">
                <a:solidFill>
                  <a:schemeClr val="accent1">
                    <a:lumMod val="75000"/>
                  </a:schemeClr>
                </a:solidFill>
              </a:rPr>
              <a:t>Special</a:t>
            </a:r>
            <a:endParaRPr lang="en-US" sz="1600" dirty="0">
              <a:solidFill>
                <a:schemeClr val="accent1">
                  <a:lumMod val="75000"/>
                </a:schemeClr>
              </a:solidFill>
            </a:endParaRPr>
          </a:p>
          <a:p>
            <a:pPr algn="just" eaLnBrk="0" hangingPunct="0"/>
            <a:endParaRPr lang="en-US" sz="1600" dirty="0">
              <a:solidFill>
                <a:schemeClr val="accent1">
                  <a:lumMod val="75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95400"/>
            <a:ext cx="3516313"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0874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Creating a custom motion path</a:t>
            </a:r>
          </a:p>
        </p:txBody>
      </p:sp>
      <p:sp>
        <p:nvSpPr>
          <p:cNvPr id="3" name="object 3"/>
          <p:cNvSpPr txBox="1"/>
          <p:nvPr/>
        </p:nvSpPr>
        <p:spPr>
          <a:xfrm>
            <a:off x="609600" y="1676400"/>
            <a:ext cx="8077200" cy="3521477"/>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create a custom path, follow these steps:</a:t>
            </a:r>
          </a:p>
          <a:p>
            <a:pPr algn="just" eaLnBrk="0" hangingPunct="0"/>
            <a:r>
              <a:rPr lang="en-US" sz="1600" dirty="0">
                <a:solidFill>
                  <a:schemeClr val="accent1">
                    <a:lumMod val="75000"/>
                  </a:schemeClr>
                </a:solidFill>
              </a:rPr>
              <a:t> </a:t>
            </a:r>
          </a:p>
          <a:p>
            <a:pPr marL="342900" lvl="0" indent="-342900" algn="just" eaLnBrk="0" hangingPunct="0">
              <a:buFont typeface="+mj-lt"/>
              <a:buAutoNum type="arabicPeriod"/>
            </a:pPr>
            <a:r>
              <a:rPr lang="en-US" sz="1600" b="1" dirty="0">
                <a:solidFill>
                  <a:schemeClr val="accent1">
                    <a:lumMod val="75000"/>
                  </a:schemeClr>
                </a:solidFill>
              </a:rPr>
              <a:t>Select the object </a:t>
            </a:r>
            <a:r>
              <a:rPr lang="en-US" sz="1600" dirty="0">
                <a:solidFill>
                  <a:schemeClr val="accent1">
                    <a:lumMod val="75000"/>
                  </a:schemeClr>
                </a:solidFill>
              </a:rPr>
              <a:t>to which you want to assign the custom path.</a:t>
            </a:r>
          </a:p>
          <a:p>
            <a:pPr marL="342900" lvl="0" indent="-342900" algn="just" eaLnBrk="0" hangingPunct="0">
              <a:buFont typeface="+mj-lt"/>
              <a:buAutoNum type="arabicPeriod"/>
            </a:pPr>
            <a:r>
              <a:rPr lang="en-US" sz="1600" dirty="0">
                <a:solidFill>
                  <a:schemeClr val="accent1">
                    <a:lumMod val="75000"/>
                  </a:schemeClr>
                </a:solidFill>
              </a:rPr>
              <a:t>Navigate to the Animations tab and open the </a:t>
            </a:r>
            <a:r>
              <a:rPr lang="en-US" sz="1600" b="1" dirty="0">
                <a:solidFill>
                  <a:schemeClr val="accent1">
                    <a:lumMod val="75000"/>
                  </a:schemeClr>
                </a:solidFill>
              </a:rPr>
              <a:t>Animation gallery</a:t>
            </a:r>
            <a:r>
              <a:rPr lang="en-US" sz="1600" dirty="0">
                <a:solidFill>
                  <a:schemeClr val="accent1">
                    <a:lumMod val="75000"/>
                  </a:schemeClr>
                </a:solidFill>
              </a:rPr>
              <a:t>.</a:t>
            </a:r>
          </a:p>
          <a:p>
            <a:pPr marL="342900" lvl="0" indent="-342900" algn="just" eaLnBrk="0" hangingPunct="0">
              <a:buFont typeface="+mj-lt"/>
              <a:buAutoNum type="arabicPeriod"/>
            </a:pPr>
            <a:r>
              <a:rPr lang="en-US" sz="1600" dirty="0">
                <a:solidFill>
                  <a:schemeClr val="accent1">
                    <a:lumMod val="75000"/>
                  </a:schemeClr>
                </a:solidFill>
              </a:rPr>
              <a:t>In the </a:t>
            </a:r>
            <a:r>
              <a:rPr lang="en-US" sz="1600" b="1" dirty="0">
                <a:solidFill>
                  <a:schemeClr val="accent1">
                    <a:lumMod val="75000"/>
                  </a:schemeClr>
                </a:solidFill>
              </a:rPr>
              <a:t>Motion Paths </a:t>
            </a:r>
            <a:r>
              <a:rPr lang="en-US" sz="1600" dirty="0">
                <a:solidFill>
                  <a:schemeClr val="accent1">
                    <a:lumMod val="75000"/>
                  </a:schemeClr>
                </a:solidFill>
              </a:rPr>
              <a:t>category of the gallery, select </a:t>
            </a:r>
            <a:r>
              <a:rPr lang="en-US" sz="1600" b="1" dirty="0">
                <a:solidFill>
                  <a:schemeClr val="accent1">
                    <a:lumMod val="75000"/>
                  </a:schemeClr>
                </a:solidFill>
              </a:rPr>
              <a:t>Custom Path</a:t>
            </a:r>
            <a:r>
              <a:rPr lang="en-US" sz="1600" dirty="0">
                <a:solidFill>
                  <a:schemeClr val="accent1">
                    <a:lumMod val="75000"/>
                  </a:schemeClr>
                </a:solidFill>
              </a:rPr>
              <a:t>.</a:t>
            </a:r>
          </a:p>
          <a:p>
            <a:pPr marL="342900" lvl="0" indent="-342900" algn="just" eaLnBrk="0" hangingPunct="0">
              <a:buFont typeface="+mj-lt"/>
              <a:buAutoNum type="arabicPeriod"/>
            </a:pPr>
            <a:r>
              <a:rPr lang="en-US" sz="1600" b="1" dirty="0">
                <a:solidFill>
                  <a:schemeClr val="accent1">
                    <a:lumMod val="75000"/>
                  </a:schemeClr>
                </a:solidFill>
              </a:rPr>
              <a:t>Place the mouse pointer on the center </a:t>
            </a:r>
            <a:r>
              <a:rPr lang="en-US" sz="1600" dirty="0">
                <a:solidFill>
                  <a:schemeClr val="accent1">
                    <a:lumMod val="75000"/>
                  </a:schemeClr>
                </a:solidFill>
              </a:rPr>
              <a:t>of the object to which you want to assign the custom path.</a:t>
            </a:r>
          </a:p>
          <a:p>
            <a:pPr marL="342900" lvl="0" indent="-342900" algn="just" eaLnBrk="0" hangingPunct="0">
              <a:buFont typeface="+mj-lt"/>
              <a:buAutoNum type="arabicPeriod"/>
            </a:pPr>
            <a:r>
              <a:rPr lang="en-US" sz="1600" b="1" dirty="0">
                <a:solidFill>
                  <a:schemeClr val="accent1">
                    <a:lumMod val="75000"/>
                  </a:schemeClr>
                </a:solidFill>
              </a:rPr>
              <a:t>Hold down the left mouse </a:t>
            </a:r>
            <a:r>
              <a:rPr lang="en-US" sz="1600" b="1" dirty="0" smtClean="0">
                <a:solidFill>
                  <a:schemeClr val="accent1">
                    <a:lumMod val="75000"/>
                  </a:schemeClr>
                </a:solidFill>
              </a:rPr>
              <a:t>button</a:t>
            </a:r>
            <a:r>
              <a:rPr lang="en-US" sz="1600" dirty="0">
                <a:solidFill>
                  <a:schemeClr val="accent1">
                    <a:lumMod val="75000"/>
                  </a:schemeClr>
                </a:solidFill>
              </a:rPr>
              <a:t>,</a:t>
            </a:r>
            <a:r>
              <a:rPr lang="en-US" sz="1600" dirty="0" smtClean="0">
                <a:solidFill>
                  <a:schemeClr val="accent1">
                    <a:lumMod val="75000"/>
                  </a:schemeClr>
                </a:solidFill>
              </a:rPr>
              <a:t> </a:t>
            </a:r>
            <a:r>
              <a:rPr lang="en-US" sz="1600" dirty="0">
                <a:solidFill>
                  <a:schemeClr val="accent1">
                    <a:lumMod val="75000"/>
                  </a:schemeClr>
                </a:solidFill>
              </a:rPr>
              <a:t>the mouse pointer becomes a drawing tool</a:t>
            </a:r>
            <a:r>
              <a:rPr lang="en-US" sz="1600" dirty="0" smtClean="0">
                <a:solidFill>
                  <a:schemeClr val="accent1">
                    <a:lumMod val="75000"/>
                  </a:schemeClr>
                </a:solidFill>
              </a:rPr>
              <a:t>. Draw </a:t>
            </a:r>
            <a:r>
              <a:rPr lang="en-US" sz="1600" dirty="0">
                <a:solidFill>
                  <a:schemeClr val="accent1">
                    <a:lumMod val="75000"/>
                  </a:schemeClr>
                </a:solidFill>
              </a:rPr>
              <a:t>the custom path on the </a:t>
            </a:r>
            <a:r>
              <a:rPr lang="en-US" sz="1600" dirty="0" smtClean="0">
                <a:solidFill>
                  <a:schemeClr val="accent1">
                    <a:lumMod val="75000"/>
                  </a:schemeClr>
                </a:solidFill>
              </a:rPr>
              <a:t>slide.</a:t>
            </a:r>
          </a:p>
          <a:p>
            <a:pPr marL="342900" lvl="0" indent="-342900" algn="just" eaLnBrk="0" hangingPunct="0">
              <a:buFont typeface="+mj-lt"/>
              <a:buAutoNum type="arabicPeriod"/>
            </a:pPr>
            <a:r>
              <a:rPr lang="en-US" sz="1600" dirty="0" smtClean="0">
                <a:solidFill>
                  <a:schemeClr val="accent1">
                    <a:lumMod val="75000"/>
                  </a:schemeClr>
                </a:solidFill>
              </a:rPr>
              <a:t>When </a:t>
            </a:r>
            <a:r>
              <a:rPr lang="en-US" sz="1600" dirty="0">
                <a:solidFill>
                  <a:schemeClr val="accent1">
                    <a:lumMod val="75000"/>
                  </a:schemeClr>
                </a:solidFill>
              </a:rPr>
              <a:t>you reach the endpoint for the custom motion path, </a:t>
            </a:r>
            <a:r>
              <a:rPr lang="en-US" sz="1600" b="1" dirty="0">
                <a:solidFill>
                  <a:schemeClr val="accent1">
                    <a:lumMod val="75000"/>
                  </a:schemeClr>
                </a:solidFill>
              </a:rPr>
              <a:t>double-click the mouse</a:t>
            </a:r>
            <a:r>
              <a:rPr lang="en-US" sz="1600" dirty="0" smtClean="0">
                <a:solidFill>
                  <a:schemeClr val="accent1">
                    <a:lumMod val="75000"/>
                  </a:schemeClr>
                </a:solidFill>
              </a:rPr>
              <a:t>.</a:t>
            </a:r>
          </a:p>
          <a:p>
            <a:pPr marL="342900" lvl="0" indent="-342900" algn="just" eaLnBrk="0" hangingPunct="0">
              <a:buFont typeface="+mj-lt"/>
              <a:buAutoNum type="arabicPeriod"/>
            </a:pPr>
            <a:endParaRPr lang="en-US" sz="1600" dirty="0">
              <a:solidFill>
                <a:schemeClr val="accent1">
                  <a:lumMod val="75000"/>
                </a:schemeClr>
              </a:solidFill>
            </a:endParaRPr>
          </a:p>
          <a:p>
            <a:pPr algn="just" eaLnBrk="0" hangingPunct="0"/>
            <a:r>
              <a:rPr lang="en-US" sz="1600" dirty="0">
                <a:solidFill>
                  <a:schemeClr val="accent1">
                    <a:lumMod val="75000"/>
                  </a:schemeClr>
                </a:solidFill>
              </a:rPr>
              <a:t>A preview of the custom path plays</a:t>
            </a:r>
            <a:r>
              <a:rPr lang="en-US" sz="1600" dirty="0" smtClean="0">
                <a:solidFill>
                  <a:schemeClr val="accent1">
                    <a:lumMod val="75000"/>
                  </a:schemeClr>
                </a:solidFill>
              </a:rPr>
              <a:t>.</a:t>
            </a:r>
            <a:r>
              <a:rPr lang="en-US" sz="1600" dirty="0">
                <a:solidFill>
                  <a:schemeClr val="accent1">
                    <a:lumMod val="75000"/>
                  </a:schemeClr>
                </a:solidFill>
              </a:rPr>
              <a:t> You can preview any of the changes that you make to the custom path by selecting the Preview command.</a:t>
            </a:r>
          </a:p>
          <a:p>
            <a:pPr algn="just" eaLnBrk="0" hangingPunct="0"/>
            <a:endParaRPr lang="en-US" sz="1600" dirty="0">
              <a:solidFill>
                <a:schemeClr val="accent1">
                  <a:lumMod val="75000"/>
                </a:schemeClr>
              </a:solidFill>
            </a:endParaRPr>
          </a:p>
        </p:txBody>
      </p:sp>
    </p:spTree>
    <p:extLst>
      <p:ext uri="{BB962C8B-B14F-4D97-AF65-F5344CB8AC3E}">
        <p14:creationId xmlns:p14="http://schemas.microsoft.com/office/powerpoint/2010/main" val="1692941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296172"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Inserting slides </a:t>
            </a:r>
            <a:r>
              <a:rPr lang="en-US" dirty="0" smtClean="0">
                <a:latin typeface="Comic Sans MS" panose="030F0702030302020204" pitchFamily="66" charset="0"/>
              </a:rPr>
              <a:t>from </a:t>
            </a:r>
            <a:r>
              <a:rPr lang="en-US" dirty="0">
                <a:latin typeface="Comic Sans MS" panose="030F0702030302020204" pitchFamily="66" charset="0"/>
              </a:rPr>
              <a:t>the Reuse </a:t>
            </a:r>
            <a:r>
              <a:rPr lang="en-US" dirty="0" smtClean="0">
                <a:latin typeface="Comic Sans MS" panose="030F0702030302020204" pitchFamily="66" charset="0"/>
              </a:rPr>
              <a:t>slides </a:t>
            </a:r>
            <a:r>
              <a:rPr lang="en-US" dirty="0">
                <a:latin typeface="Comic Sans MS" panose="030F0702030302020204" pitchFamily="66" charset="0"/>
              </a:rPr>
              <a:t>task pane</a:t>
            </a:r>
          </a:p>
        </p:txBody>
      </p:sp>
      <p:sp>
        <p:nvSpPr>
          <p:cNvPr id="3" name="object 3"/>
          <p:cNvSpPr txBox="1"/>
          <p:nvPr/>
        </p:nvSpPr>
        <p:spPr>
          <a:xfrm>
            <a:off x="609600" y="1752600"/>
            <a:ext cx="5715000" cy="4198585"/>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PowerPoint </a:t>
            </a:r>
            <a:r>
              <a:rPr lang="en-US" sz="1600" dirty="0">
                <a:solidFill>
                  <a:schemeClr val="accent1">
                    <a:lumMod val="75000"/>
                  </a:schemeClr>
                </a:solidFill>
              </a:rPr>
              <a:t>also makes it easy for you to insert slides from an existing presentation into your current presentation. The Reuse Slides task pane enables you to use any or all slides in an existing presentation. </a:t>
            </a:r>
            <a:r>
              <a:rPr lang="en-US" sz="1600" dirty="0" smtClean="0">
                <a:solidFill>
                  <a:schemeClr val="accent1">
                    <a:lumMod val="75000"/>
                  </a:schemeClr>
                </a:solidFill>
              </a:rPr>
              <a:t>To </a:t>
            </a:r>
            <a:r>
              <a:rPr lang="en-US" sz="1600" dirty="0">
                <a:solidFill>
                  <a:schemeClr val="accent1">
                    <a:lumMod val="75000"/>
                  </a:schemeClr>
                </a:solidFill>
              </a:rPr>
              <a:t>insert existing slides into your current presentation, follow these steps</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marL="342900" lvl="0" indent="-342900" algn="just" eaLnBrk="0" hangingPunct="0">
              <a:buFont typeface="+mj-lt"/>
              <a:buAutoNum type="arabicParenR"/>
            </a:pPr>
            <a:r>
              <a:rPr lang="en-US" sz="1600" dirty="0">
                <a:solidFill>
                  <a:schemeClr val="accent1">
                    <a:lumMod val="75000"/>
                  </a:schemeClr>
                </a:solidFill>
              </a:rPr>
              <a:t>On the ribbon’s </a:t>
            </a:r>
            <a:r>
              <a:rPr lang="en-US" sz="1600" b="1" dirty="0">
                <a:solidFill>
                  <a:schemeClr val="accent1">
                    <a:lumMod val="75000"/>
                  </a:schemeClr>
                </a:solidFill>
              </a:rPr>
              <a:t>Home tab</a:t>
            </a:r>
            <a:r>
              <a:rPr lang="en-US" sz="1600" dirty="0">
                <a:solidFill>
                  <a:schemeClr val="accent1">
                    <a:lumMod val="75000"/>
                  </a:schemeClr>
                </a:solidFill>
              </a:rPr>
              <a:t>, select the </a:t>
            </a:r>
            <a:r>
              <a:rPr lang="en-US" sz="1600" b="1" dirty="0">
                <a:solidFill>
                  <a:schemeClr val="accent1">
                    <a:lumMod val="75000"/>
                  </a:schemeClr>
                </a:solidFill>
              </a:rPr>
              <a:t>New Slide </a:t>
            </a:r>
            <a:r>
              <a:rPr lang="en-US" sz="1600" dirty="0">
                <a:solidFill>
                  <a:schemeClr val="accent1">
                    <a:lumMod val="75000"/>
                  </a:schemeClr>
                </a:solidFill>
              </a:rPr>
              <a:t>command and then select </a:t>
            </a:r>
            <a:r>
              <a:rPr lang="en-US" sz="1600" b="1" dirty="0">
                <a:solidFill>
                  <a:schemeClr val="accent1">
                    <a:lumMod val="75000"/>
                  </a:schemeClr>
                </a:solidFill>
              </a:rPr>
              <a:t>Reuse Slides</a:t>
            </a:r>
            <a:r>
              <a:rPr lang="en-US" sz="1600" dirty="0">
                <a:solidFill>
                  <a:schemeClr val="accent1">
                    <a:lumMod val="75000"/>
                  </a:schemeClr>
                </a:solidFill>
              </a:rPr>
              <a:t>. </a:t>
            </a:r>
            <a:endParaRPr lang="en-US" sz="1600" dirty="0" smtClean="0">
              <a:solidFill>
                <a:schemeClr val="accent1">
                  <a:lumMod val="75000"/>
                </a:schemeClr>
              </a:solidFill>
            </a:endParaRPr>
          </a:p>
          <a:p>
            <a:pPr marL="342900" lvl="0" indent="-342900" algn="just" eaLnBrk="0" hangingPunct="0">
              <a:buFont typeface="+mj-lt"/>
              <a:buAutoNum type="arabicParenR"/>
            </a:pPr>
            <a:endParaRPr lang="en-US" sz="1600" dirty="0" smtClean="0">
              <a:solidFill>
                <a:schemeClr val="accent1">
                  <a:lumMod val="75000"/>
                </a:schemeClr>
              </a:solidFill>
            </a:endParaRPr>
          </a:p>
          <a:p>
            <a:pPr marL="342900" lvl="0" indent="-342900" algn="just" eaLnBrk="0" hangingPunct="0">
              <a:buFont typeface="+mj-lt"/>
              <a:buAutoNum type="arabicParenR"/>
            </a:pPr>
            <a:r>
              <a:rPr lang="en-US" sz="1600" dirty="0" smtClean="0">
                <a:solidFill>
                  <a:schemeClr val="accent1">
                    <a:lumMod val="75000"/>
                  </a:schemeClr>
                </a:solidFill>
              </a:rPr>
              <a:t>In </a:t>
            </a:r>
            <a:r>
              <a:rPr lang="en-US" sz="1600" dirty="0">
                <a:solidFill>
                  <a:schemeClr val="accent1">
                    <a:lumMod val="75000"/>
                  </a:schemeClr>
                </a:solidFill>
              </a:rPr>
              <a:t>the Reuse Slides task pane, click the </a:t>
            </a:r>
            <a:r>
              <a:rPr lang="en-US" sz="1600" b="1" dirty="0">
                <a:solidFill>
                  <a:schemeClr val="accent1">
                    <a:lumMod val="75000"/>
                  </a:schemeClr>
                </a:solidFill>
              </a:rPr>
              <a:t>Open A PowerPoint File </a:t>
            </a:r>
            <a:r>
              <a:rPr lang="en-US" sz="1600" b="1" dirty="0" smtClean="0">
                <a:solidFill>
                  <a:schemeClr val="accent1">
                    <a:lumMod val="75000"/>
                  </a:schemeClr>
                </a:solidFill>
              </a:rPr>
              <a:t>link.</a:t>
            </a:r>
          </a:p>
          <a:p>
            <a:pPr marL="342900" lvl="0" indent="-342900" algn="just" eaLnBrk="0" hangingPunct="0">
              <a:buFont typeface="+mj-lt"/>
              <a:buAutoNum type="arabicParenR"/>
            </a:pPr>
            <a:endParaRPr lang="en-US" sz="1600" dirty="0">
              <a:solidFill>
                <a:schemeClr val="accent1">
                  <a:lumMod val="75000"/>
                </a:schemeClr>
              </a:solidFill>
            </a:endParaRPr>
          </a:p>
          <a:p>
            <a:pPr marL="342900" lvl="0" indent="-342900" algn="just" eaLnBrk="0" hangingPunct="0">
              <a:buFont typeface="+mj-lt"/>
              <a:buAutoNum type="arabicParenR"/>
            </a:pPr>
            <a:r>
              <a:rPr lang="en-US" sz="1600" dirty="0">
                <a:solidFill>
                  <a:schemeClr val="accent1">
                    <a:lumMod val="75000"/>
                  </a:schemeClr>
                </a:solidFill>
              </a:rPr>
              <a:t>Locate the PowerPoint presentation that supplies the slides for the current presentation. Click Open. </a:t>
            </a:r>
            <a:endParaRPr lang="en-US" sz="1600" dirty="0" smtClean="0">
              <a:solidFill>
                <a:schemeClr val="accent1">
                  <a:lumMod val="75000"/>
                </a:schemeClr>
              </a:solidFill>
            </a:endParaRPr>
          </a:p>
          <a:p>
            <a:pPr marL="342900" lvl="0" indent="-342900" algn="just" eaLnBrk="0" hangingPunct="0">
              <a:buFont typeface="+mj-lt"/>
              <a:buAutoNum type="arabicParenR"/>
            </a:pPr>
            <a:endParaRPr lang="en-US" sz="1600" dirty="0" smtClean="0">
              <a:solidFill>
                <a:schemeClr val="accent1">
                  <a:lumMod val="75000"/>
                </a:schemeClr>
              </a:solidFill>
            </a:endParaRPr>
          </a:p>
          <a:p>
            <a:pPr marL="342900" lvl="0" indent="-342900" algn="just" eaLnBrk="0" hangingPunct="0">
              <a:buFont typeface="+mj-lt"/>
              <a:buAutoNum type="arabicParenR"/>
            </a:pPr>
            <a:r>
              <a:rPr lang="en-US" sz="1600" dirty="0">
                <a:solidFill>
                  <a:schemeClr val="accent1">
                    <a:lumMod val="75000"/>
                  </a:schemeClr>
                </a:solidFill>
              </a:rPr>
              <a:t>To add a slide from the Reuse Slides task pane to the current presentation, select a slide.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143000"/>
            <a:ext cx="220980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255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Changing eﬀect options</a:t>
            </a:r>
          </a:p>
        </p:txBody>
      </p:sp>
      <p:sp>
        <p:nvSpPr>
          <p:cNvPr id="3" name="object 3"/>
          <p:cNvSpPr txBox="1"/>
          <p:nvPr/>
        </p:nvSpPr>
        <p:spPr>
          <a:xfrm>
            <a:off x="533400" y="1295400"/>
            <a:ext cx="8077200"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Eﬀect Options command provides a gallery of options that relate to the type of animation eﬀect, meaning whether you have assigned an entrance, emphasis, or exit animation</a:t>
            </a:r>
            <a:r>
              <a:rPr lang="en-US" sz="1600" dirty="0" smtClean="0">
                <a:solidFill>
                  <a:schemeClr val="accent1">
                    <a:lumMod val="75000"/>
                  </a:schemeClr>
                </a:solidFill>
              </a:rPr>
              <a:t>. To </a:t>
            </a:r>
            <a:r>
              <a:rPr lang="en-US" sz="1600" dirty="0">
                <a:solidFill>
                  <a:schemeClr val="accent1">
                    <a:lumMod val="75000"/>
                  </a:schemeClr>
                </a:solidFill>
              </a:rPr>
              <a:t>change the options for an animation eﬀect, select the object assigned the animation</a:t>
            </a:r>
            <a:r>
              <a:rPr lang="en-US" sz="1600" dirty="0" smtClean="0">
                <a:solidFill>
                  <a:schemeClr val="accent1">
                    <a:lumMod val="75000"/>
                  </a:schemeClr>
                </a:solidFill>
              </a:rPr>
              <a:t>. Then </a:t>
            </a:r>
            <a:r>
              <a:rPr lang="en-US" sz="1600" dirty="0">
                <a:solidFill>
                  <a:schemeClr val="accent1">
                    <a:lumMod val="75000"/>
                  </a:schemeClr>
                </a:solidFill>
              </a:rPr>
              <a:t>select the Eﬀect Option command to access the options available for that eﬀect and object </a:t>
            </a:r>
            <a:r>
              <a:rPr lang="en-US" sz="1600" dirty="0" smtClean="0">
                <a:solidFill>
                  <a:schemeClr val="accent1">
                    <a:lumMod val="75000"/>
                  </a:schemeClr>
                </a:solidFill>
              </a:rPr>
              <a:t>type.</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Animations &gt; Effect Options</a:t>
            </a:r>
            <a:endParaRPr lang="en-US" sz="1600" b="1" dirty="0">
              <a:solidFill>
                <a:schemeClr val="accent1">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3276600"/>
            <a:ext cx="4495800" cy="30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734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Including sound eﬀects with animations</a:t>
            </a:r>
          </a:p>
        </p:txBody>
      </p:sp>
      <p:sp>
        <p:nvSpPr>
          <p:cNvPr id="3" name="object 3"/>
          <p:cNvSpPr txBox="1"/>
          <p:nvPr/>
        </p:nvSpPr>
        <p:spPr>
          <a:xfrm>
            <a:off x="457200" y="1447800"/>
            <a:ext cx="4191000" cy="4444807"/>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specify a sound for an animation, select the object assigned to the animation and then click the dialog box launcher under the Eﬀect Options command.</a:t>
            </a:r>
          </a:p>
          <a:p>
            <a:pPr algn="just" eaLnBrk="0" hangingPunct="0"/>
            <a:r>
              <a:rPr lang="en-US" sz="1600" dirty="0">
                <a:solidFill>
                  <a:schemeClr val="accent1">
                    <a:lumMod val="75000"/>
                  </a:schemeClr>
                </a:solidFill>
              </a:rPr>
              <a:t>This opens a dialog box for the animation eﬀect assigned to the object</a:t>
            </a:r>
            <a:r>
              <a:rPr lang="en-US" sz="1600" dirty="0" smtClean="0">
                <a:solidFill>
                  <a:schemeClr val="accent1">
                    <a:lumMod val="75000"/>
                  </a:schemeClr>
                </a:solidFill>
              </a:rPr>
              <a:t>.</a:t>
            </a:r>
            <a:r>
              <a:rPr lang="en-US" sz="1600" dirty="0">
                <a:solidFill>
                  <a:schemeClr val="accent1">
                    <a:lumMod val="75000"/>
                  </a:schemeClr>
                </a:solidFill>
              </a:rPr>
              <a:t> The Eﬀect tab of the dialog box controls settings related to the direction and the start and end of the animation.</a:t>
            </a:r>
          </a:p>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default sound setting for all animations that you have assigned to slide objects is No Sound.</a:t>
            </a:r>
          </a:p>
          <a:p>
            <a:pPr algn="just" eaLnBrk="0" hangingPunct="0"/>
            <a:r>
              <a:rPr lang="en-US" sz="1600" dirty="0">
                <a:solidFill>
                  <a:schemeClr val="accent1">
                    <a:lumMod val="75000"/>
                  </a:schemeClr>
                </a:solidFill>
              </a:rPr>
              <a:t>When you select the Sound drop-down menu, you are presented with a list of sound ﬁles that can be applied to the animation.</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Select the animated object &gt; Effect Options &gt; Select Sound</a:t>
            </a:r>
            <a:endParaRPr lang="en-US" sz="1600" b="1" dirty="0">
              <a:solidFill>
                <a:schemeClr val="accent1">
                  <a:lumMod val="75000"/>
                </a:scheme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838705"/>
            <a:ext cx="3651504" cy="3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2192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Setting timings for animations</a:t>
            </a:r>
          </a:p>
        </p:txBody>
      </p:sp>
      <p:sp>
        <p:nvSpPr>
          <p:cNvPr id="3" name="object 3"/>
          <p:cNvSpPr txBox="1"/>
          <p:nvPr/>
        </p:nvSpPr>
        <p:spPr>
          <a:xfrm>
            <a:off x="457200" y="2286000"/>
            <a:ext cx="3581400" cy="3213700"/>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set the timing for an animation using the commands available in the Timing group on the Animations tab.</a:t>
            </a:r>
          </a:p>
          <a:p>
            <a:pPr algn="just" eaLnBrk="0" hangingPunct="0"/>
            <a:r>
              <a:rPr lang="en-US" sz="1600" dirty="0">
                <a:solidFill>
                  <a:schemeClr val="accent1">
                    <a:lumMod val="75000"/>
                  </a:schemeClr>
                </a:solidFill>
              </a:rPr>
              <a:t>The Start command enables you to set how the animation is started.</a:t>
            </a:r>
          </a:p>
          <a:p>
            <a:pPr algn="just" eaLnBrk="0" hangingPunct="0"/>
            <a:r>
              <a:rPr lang="en-US" sz="1600" dirty="0">
                <a:solidFill>
                  <a:schemeClr val="accent1">
                    <a:lumMod val="75000"/>
                  </a:schemeClr>
                </a:solidFill>
              </a:rPr>
              <a:t>The default setting is On Click, but you can specify that the animation start with the previous animation (With Previous) or after the previous animation has ended (After Previous).</a:t>
            </a:r>
          </a:p>
          <a:p>
            <a:pPr algn="just" eaLnBrk="0" hangingPunct="0"/>
            <a:r>
              <a:rPr lang="en-US" sz="1600" dirty="0">
                <a:solidFill>
                  <a:schemeClr val="accent1">
                    <a:lumMod val="75000"/>
                  </a:schemeClr>
                </a:solidFill>
              </a:rPr>
              <a:t>The Duration command provides a spin box that enables you to set the actual duration of the animation.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122737" cy="450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317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Managing slide animations</a:t>
            </a:r>
          </a:p>
        </p:txBody>
      </p:sp>
      <p:sp>
        <p:nvSpPr>
          <p:cNvPr id="3" name="object 3"/>
          <p:cNvSpPr txBox="1"/>
          <p:nvPr/>
        </p:nvSpPr>
        <p:spPr>
          <a:xfrm>
            <a:off x="533400" y="1295400"/>
            <a:ext cx="7924800" cy="2044149"/>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Animation pane lists all the animations that have been assigned to objects on the current slide.</a:t>
            </a:r>
          </a:p>
          <a:p>
            <a:pPr algn="just" eaLnBrk="0" hangingPunct="0"/>
            <a:r>
              <a:rPr lang="en-US" sz="1600" dirty="0">
                <a:solidFill>
                  <a:schemeClr val="accent1">
                    <a:lumMod val="75000"/>
                  </a:schemeClr>
                </a:solidFill>
              </a:rPr>
              <a:t>To open the Animation pane, select the </a:t>
            </a:r>
            <a:r>
              <a:rPr lang="en-US" sz="1600" b="1" dirty="0">
                <a:solidFill>
                  <a:schemeClr val="accent1">
                    <a:lumMod val="75000"/>
                  </a:schemeClr>
                </a:solidFill>
              </a:rPr>
              <a:t>Animation Pane command in the Advanced Animation group</a:t>
            </a:r>
            <a:r>
              <a:rPr lang="en-US" sz="1600" b="1" dirty="0" smtClean="0">
                <a:solidFill>
                  <a:schemeClr val="accent1">
                    <a:lumMod val="75000"/>
                  </a:schemeClr>
                </a:solidFill>
              </a:rPr>
              <a:t>.</a:t>
            </a:r>
          </a:p>
          <a:p>
            <a:pPr algn="just" eaLnBrk="0" hangingPunct="0"/>
            <a:r>
              <a:rPr lang="en-US" sz="1600" dirty="0">
                <a:solidFill>
                  <a:schemeClr val="accent1">
                    <a:lumMod val="75000"/>
                  </a:schemeClr>
                </a:solidFill>
              </a:rPr>
              <a:t>You can use the Animation pane to accomplish a variety of animation-management tasks, including reordering, deleting</a:t>
            </a:r>
            <a:r>
              <a:rPr lang="en-US" sz="1600" dirty="0" smtClean="0">
                <a:solidFill>
                  <a:schemeClr val="accent1">
                    <a:lumMod val="75000"/>
                  </a:schemeClr>
                </a:solidFill>
              </a:rPr>
              <a:t>,</a:t>
            </a:r>
            <a:r>
              <a:rPr lang="en-US" sz="1600" dirty="0">
                <a:solidFill>
                  <a:schemeClr val="accent1">
                    <a:lumMod val="75000"/>
                  </a:schemeClr>
                </a:solidFill>
              </a:rPr>
              <a:t> and modifying animations.</a:t>
            </a:r>
          </a:p>
          <a:p>
            <a:pPr eaLnBrk="0" hangingPunct="0"/>
            <a:endParaRPr lang="en-US" dirty="0"/>
          </a:p>
          <a:p>
            <a:pPr eaLnBrk="0" hangingPunct="0"/>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76600"/>
            <a:ext cx="55848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681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transitions to slides</a:t>
            </a:r>
          </a:p>
        </p:txBody>
      </p:sp>
      <p:sp>
        <p:nvSpPr>
          <p:cNvPr id="3" name="object 3"/>
          <p:cNvSpPr txBox="1"/>
          <p:nvPr/>
        </p:nvSpPr>
        <p:spPr>
          <a:xfrm>
            <a:off x="609598" y="1676400"/>
            <a:ext cx="7924800" cy="253659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A transition is a special eﬀect that provides a visual shift between slides rather than an abrupt cut or switch</a:t>
            </a:r>
            <a:r>
              <a:rPr lang="en-US" sz="1600" dirty="0" smtClean="0">
                <a:solidFill>
                  <a:schemeClr val="accent1">
                    <a:lumMod val="75000"/>
                  </a:schemeClr>
                </a:solidFill>
              </a:rPr>
              <a:t>. The </a:t>
            </a:r>
            <a:r>
              <a:rPr lang="en-US" sz="1600" dirty="0">
                <a:solidFill>
                  <a:schemeClr val="accent1">
                    <a:lumMod val="75000"/>
                  </a:schemeClr>
                </a:solidFill>
              </a:rPr>
              <a:t>transition between the slides is triggered when you navigate from the current slide to the next slide (either by a click of the mouse or based on a timing), and that next slide has been </a:t>
            </a:r>
            <a:r>
              <a:rPr lang="en-US" sz="1600" dirty="0" smtClean="0">
                <a:solidFill>
                  <a:schemeClr val="accent1">
                    <a:lumMod val="75000"/>
                  </a:schemeClr>
                </a:solidFill>
              </a:rPr>
              <a:t>conﬁgured with </a:t>
            </a:r>
            <a:r>
              <a:rPr lang="en-US" sz="1600" dirty="0">
                <a:solidFill>
                  <a:schemeClr val="accent1">
                    <a:lumMod val="75000"/>
                  </a:schemeClr>
                </a:solidFill>
              </a:rPr>
              <a:t>the transition</a:t>
            </a:r>
            <a:r>
              <a:rPr lang="en-US" sz="1600" dirty="0" smtClean="0">
                <a:solidFill>
                  <a:schemeClr val="accent1">
                    <a:lumMod val="75000"/>
                  </a:schemeClr>
                </a:solidFill>
              </a:rPr>
              <a:t>. So</a:t>
            </a:r>
            <a:r>
              <a:rPr lang="en-US" sz="1600" dirty="0">
                <a:solidFill>
                  <a:schemeClr val="accent1">
                    <a:lumMod val="75000"/>
                  </a:schemeClr>
                </a:solidFill>
              </a:rPr>
              <a:t>, if you want a transition between slide A and slide B, you assign the transition to slide B</a:t>
            </a:r>
            <a:r>
              <a:rPr lang="en-US" sz="1600" dirty="0" smtClean="0">
                <a:solidFill>
                  <a:schemeClr val="accent1">
                    <a:lumMod val="75000"/>
                  </a:schemeClr>
                </a:solidFill>
              </a:rPr>
              <a:t>. The </a:t>
            </a:r>
            <a:r>
              <a:rPr lang="en-US" sz="1600" dirty="0">
                <a:solidFill>
                  <a:schemeClr val="accent1">
                    <a:lumMod val="75000"/>
                  </a:schemeClr>
                </a:solidFill>
              </a:rPr>
              <a:t>ribbon’s </a:t>
            </a:r>
            <a:endParaRPr lang="en-US" sz="1600" dirty="0" smtClean="0">
              <a:solidFill>
                <a:schemeClr val="accent1">
                  <a:lumMod val="75000"/>
                </a:schemeClr>
              </a:solidFill>
            </a:endParaRPr>
          </a:p>
          <a:p>
            <a:pPr algn="just" eaLnBrk="0" hangingPunct="0"/>
            <a:endParaRPr lang="en-US" sz="1600" b="1" dirty="0">
              <a:solidFill>
                <a:schemeClr val="accent1">
                  <a:lumMod val="75000"/>
                </a:schemeClr>
              </a:solidFill>
            </a:endParaRPr>
          </a:p>
          <a:p>
            <a:pPr algn="just" eaLnBrk="0" hangingPunct="0"/>
            <a:r>
              <a:rPr lang="en-US" sz="1600" b="1" dirty="0" smtClean="0">
                <a:solidFill>
                  <a:schemeClr val="accent1">
                    <a:lumMod val="75000"/>
                  </a:schemeClr>
                </a:solidFill>
              </a:rPr>
              <a:t>Transitions </a:t>
            </a:r>
            <a:r>
              <a:rPr lang="en-US" sz="1600" b="1" dirty="0">
                <a:solidFill>
                  <a:schemeClr val="accent1">
                    <a:lumMod val="75000"/>
                  </a:schemeClr>
                </a:solidFill>
              </a:rPr>
              <a:t>tab </a:t>
            </a:r>
            <a:r>
              <a:rPr lang="en-US" sz="1600" dirty="0">
                <a:solidFill>
                  <a:schemeClr val="accent1">
                    <a:lumMod val="75000"/>
                  </a:schemeClr>
                </a:solidFill>
              </a:rPr>
              <a:t>provides the command groups that enable you to select a transition, conﬁgure transition options, and conﬁgure sound and timing settings for a transition.</a:t>
            </a:r>
          </a:p>
          <a:p>
            <a:pPr eaLnBrk="0" hangingPunct="0"/>
            <a:endParaRPr lang="en-US" dirty="0"/>
          </a:p>
          <a:p>
            <a:pPr eaLnBrk="0" hangingPunct="0"/>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4267200"/>
            <a:ext cx="8001002" cy="7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528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Modifying transitions</a:t>
            </a:r>
          </a:p>
        </p:txBody>
      </p:sp>
      <p:sp>
        <p:nvSpPr>
          <p:cNvPr id="3" name="object 3"/>
          <p:cNvSpPr txBox="1"/>
          <p:nvPr/>
        </p:nvSpPr>
        <p:spPr>
          <a:xfrm>
            <a:off x="310896" y="2209800"/>
            <a:ext cx="5715000" cy="2782813"/>
          </a:xfrm>
          <a:prstGeom prst="rect">
            <a:avLst/>
          </a:prstGeom>
        </p:spPr>
        <p:txBody>
          <a:bodyPr vert="horz" wrap="square" lIns="0" tIns="12700" rIns="0" bIns="0" rtlCol="0">
            <a:spAutoFit/>
          </a:bodyPr>
          <a:lstStyle/>
          <a:p>
            <a:pPr marL="285750" indent="-285750" algn="just" eaLnBrk="0" hangingPunct="0">
              <a:buFont typeface="Arial" panose="020B0604020202020204" pitchFamily="34" charset="0"/>
              <a:buChar char="•"/>
            </a:pPr>
            <a:r>
              <a:rPr lang="en-US" sz="1600" b="1" dirty="0">
                <a:solidFill>
                  <a:schemeClr val="accent1">
                    <a:lumMod val="75000"/>
                  </a:schemeClr>
                </a:solidFill>
              </a:rPr>
              <a:t>After you have assigned a particular transition </a:t>
            </a:r>
            <a:r>
              <a:rPr lang="en-US" sz="1600" dirty="0">
                <a:solidFill>
                  <a:schemeClr val="accent1">
                    <a:lumMod val="75000"/>
                  </a:schemeClr>
                </a:solidFill>
              </a:rPr>
              <a:t>in the gallery to a slide, you can modify the transition</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endParaRPr lang="en-US" sz="1600" dirty="0">
              <a:solidFill>
                <a:schemeClr val="accent1">
                  <a:lumMod val="75000"/>
                </a:schemeClr>
              </a:solidFill>
            </a:endParaRPr>
          </a:p>
          <a:p>
            <a:pPr marL="285750" indent="-285750" algn="just" eaLnBrk="0" hangingPunct="0">
              <a:buFont typeface="Arial" panose="020B0604020202020204" pitchFamily="34" charset="0"/>
              <a:buChar char="•"/>
            </a:pPr>
            <a:r>
              <a:rPr lang="en-US" sz="1600" b="1" dirty="0">
                <a:solidFill>
                  <a:schemeClr val="accent1">
                    <a:lumMod val="75000"/>
                  </a:schemeClr>
                </a:solidFill>
              </a:rPr>
              <a:t>The Eﬀect Options </a:t>
            </a:r>
            <a:r>
              <a:rPr lang="en-US" sz="1600" dirty="0">
                <a:solidFill>
                  <a:schemeClr val="accent1">
                    <a:lumMod val="75000"/>
                  </a:schemeClr>
                </a:solidFill>
              </a:rPr>
              <a:t>command provides a gallery of options related to the transition you selected</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dirty="0">
                <a:solidFill>
                  <a:schemeClr val="accent1">
                    <a:lumMod val="75000"/>
                  </a:schemeClr>
                </a:solidFill>
              </a:rPr>
              <a:t>The options provided in the gallery are speciﬁc to the transition.</a:t>
            </a:r>
          </a:p>
          <a:p>
            <a:pPr marL="285750" indent="-285750" algn="just" eaLnBrk="0" hangingPunct="0">
              <a:buFont typeface="Arial" panose="020B0604020202020204" pitchFamily="34" charset="0"/>
              <a:buChar char="•"/>
            </a:pPr>
            <a:endParaRPr lang="en-US" sz="1600" dirty="0">
              <a:solidFill>
                <a:schemeClr val="accent1">
                  <a:lumMod val="75000"/>
                </a:schemeClr>
              </a:solidFill>
            </a:endParaRPr>
          </a:p>
          <a:p>
            <a:pPr marL="285750" indent="-285750" eaLnBrk="0" hangingPunct="0">
              <a:buFont typeface="Arial" panose="020B0604020202020204" pitchFamily="34" charset="0"/>
              <a:buChar char="•"/>
            </a:pPr>
            <a:endParaRPr lang="en-US" dirty="0"/>
          </a:p>
          <a:p>
            <a:pPr marL="285750" indent="-285750" eaLnBrk="0" hangingPunct="0">
              <a:buFont typeface="Arial" panose="020B0604020202020204" pitchFamily="34" charset="0"/>
              <a:buChar char="•"/>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531" y="990600"/>
            <a:ext cx="271303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98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video to a slide</a:t>
            </a:r>
          </a:p>
        </p:txBody>
      </p:sp>
      <p:sp>
        <p:nvSpPr>
          <p:cNvPr id="3" name="object 3"/>
          <p:cNvSpPr txBox="1"/>
          <p:nvPr/>
        </p:nvSpPr>
        <p:spPr>
          <a:xfrm>
            <a:off x="457200" y="1295400"/>
            <a:ext cx="8229600" cy="318292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To insert an online video clip into the current slide, you need to open the Insert Video window</a:t>
            </a:r>
            <a:r>
              <a:rPr lang="en-US" sz="1600" dirty="0" smtClean="0">
                <a:solidFill>
                  <a:schemeClr val="accent1">
                    <a:lumMod val="75000"/>
                  </a:schemeClr>
                </a:solidFill>
              </a:rPr>
              <a:t>. You </a:t>
            </a:r>
            <a:r>
              <a:rPr lang="en-US" sz="1600" dirty="0">
                <a:solidFill>
                  <a:schemeClr val="accent1">
                    <a:lumMod val="75000"/>
                  </a:schemeClr>
                </a:solidFill>
              </a:rPr>
              <a:t>can open it by selecting Video and then Online Video on the ribbon’s Insert tab</a:t>
            </a:r>
            <a:r>
              <a:rPr lang="en-US" sz="1600" dirty="0" smtClean="0">
                <a:solidFill>
                  <a:schemeClr val="accent1">
                    <a:lumMod val="75000"/>
                  </a:schemeClr>
                </a:solidFill>
              </a:rPr>
              <a:t>. You </a:t>
            </a:r>
            <a:r>
              <a:rPr lang="en-US" sz="1600" dirty="0">
                <a:solidFill>
                  <a:schemeClr val="accent1">
                    <a:lumMod val="75000"/>
                  </a:schemeClr>
                </a:solidFill>
              </a:rPr>
              <a:t>can also open the Insert Video window by selecting the Insert Video icon in a content area</a:t>
            </a:r>
            <a:r>
              <a:rPr lang="en-US" sz="1600" dirty="0" smtClean="0">
                <a:solidFill>
                  <a:schemeClr val="accent1">
                    <a:lumMod val="75000"/>
                  </a:schemeClr>
                </a:solidFill>
              </a:rPr>
              <a:t>.</a:t>
            </a:r>
            <a:r>
              <a:rPr lang="en-US" sz="1600" dirty="0">
                <a:solidFill>
                  <a:schemeClr val="accent1">
                    <a:lumMod val="75000"/>
                  </a:schemeClr>
                </a:solidFill>
              </a:rPr>
              <a:t> </a:t>
            </a:r>
            <a:r>
              <a:rPr lang="en-US" sz="1600" dirty="0" smtClean="0">
                <a:solidFill>
                  <a:schemeClr val="accent1">
                    <a:lumMod val="75000"/>
                  </a:schemeClr>
                </a:solidFill>
              </a:rPr>
              <a:t>You </a:t>
            </a:r>
            <a:r>
              <a:rPr lang="en-US" sz="1600" dirty="0">
                <a:solidFill>
                  <a:schemeClr val="accent1">
                    <a:lumMod val="75000"/>
                  </a:schemeClr>
                </a:solidFill>
              </a:rPr>
              <a:t>can insert video ﬁles from YouTube by searching YouTube directly from the Insert Video dialog box</a:t>
            </a:r>
            <a:r>
              <a:rPr lang="en-US" sz="1600" dirty="0" smtClean="0">
                <a:solidFill>
                  <a:schemeClr val="accent1">
                    <a:lumMod val="75000"/>
                  </a:schemeClr>
                </a:solidFill>
              </a:rPr>
              <a:t>. When </a:t>
            </a:r>
            <a:r>
              <a:rPr lang="en-US" sz="1600" dirty="0">
                <a:solidFill>
                  <a:schemeClr val="accent1">
                    <a:lumMod val="75000"/>
                  </a:schemeClr>
                </a:solidFill>
              </a:rPr>
              <a:t>you locate the video that you want to insert into the current slide, select the video and then select Insert</a:t>
            </a:r>
            <a:r>
              <a:rPr lang="en-US" sz="1600" dirty="0" smtClean="0">
                <a:solidFill>
                  <a:schemeClr val="accent1">
                    <a:lumMod val="75000"/>
                  </a:schemeClr>
                </a:solidFill>
              </a:rPr>
              <a:t>. The </a:t>
            </a:r>
            <a:r>
              <a:rPr lang="en-US" sz="1600" dirty="0">
                <a:solidFill>
                  <a:schemeClr val="accent1">
                    <a:lumMod val="75000"/>
                  </a:schemeClr>
                </a:solidFill>
              </a:rPr>
              <a:t>video is inserted into the slide</a:t>
            </a:r>
            <a:r>
              <a:rPr lang="en-US" sz="1600" dirty="0" smtClean="0">
                <a:solidFill>
                  <a:schemeClr val="accent1">
                    <a:lumMod val="75000"/>
                  </a:schemeClr>
                </a:solidFill>
              </a:rPr>
              <a:t>. You </a:t>
            </a:r>
            <a:r>
              <a:rPr lang="en-US" sz="1600" dirty="0">
                <a:solidFill>
                  <a:schemeClr val="accent1">
                    <a:lumMod val="75000"/>
                  </a:schemeClr>
                </a:solidFill>
              </a:rPr>
              <a:t>can size the video and move it on the slide, as you require</a:t>
            </a:r>
            <a:r>
              <a:rPr lang="en-US" sz="1600" dirty="0" smtClean="0">
                <a:solidFill>
                  <a:schemeClr val="accent1">
                    <a:lumMod val="75000"/>
                  </a:schemeClr>
                </a:solidFill>
              </a:rPr>
              <a:t>. </a:t>
            </a:r>
            <a:r>
              <a:rPr lang="en-US" sz="1600" dirty="0">
                <a:solidFill>
                  <a:schemeClr val="accent1">
                    <a:lumMod val="75000"/>
                  </a:schemeClr>
                </a:solidFill>
              </a:rPr>
              <a:t> </a:t>
            </a:r>
          </a:p>
          <a:p>
            <a:pPr algn="just" eaLnBrk="0" hangingPunct="0"/>
            <a:r>
              <a:rPr lang="en-US" sz="1600" dirty="0">
                <a:solidFill>
                  <a:schemeClr val="accent1">
                    <a:lumMod val="75000"/>
                  </a:schemeClr>
                </a:solidFill>
              </a:rPr>
              <a:t>When the video frame is selected, the Video Tools appear on the ribbon. </a:t>
            </a:r>
            <a:endParaRPr lang="en-US" sz="1600" dirty="0" smtClean="0">
              <a:solidFill>
                <a:schemeClr val="accent1">
                  <a:lumMod val="75000"/>
                </a:schemeClr>
              </a:solidFill>
            </a:endParaRPr>
          </a:p>
          <a:p>
            <a:pPr algn="just" eaLnBrk="0" hangingPunct="0"/>
            <a:endParaRPr lang="en-US" sz="1600" dirty="0">
              <a:solidFill>
                <a:schemeClr val="accent1">
                  <a:lumMod val="75000"/>
                </a:schemeClr>
              </a:solidFill>
            </a:endParaRPr>
          </a:p>
          <a:p>
            <a:pPr algn="just" eaLnBrk="0" hangingPunct="0"/>
            <a:r>
              <a:rPr lang="en-US" sz="1400" dirty="0" smtClean="0">
                <a:solidFill>
                  <a:schemeClr val="accent1">
                    <a:lumMod val="75000"/>
                  </a:schemeClr>
                </a:solidFill>
              </a:rPr>
              <a:t>Use the link for practicing: </a:t>
            </a:r>
            <a:r>
              <a:rPr lang="en-US" sz="1400" dirty="0" smtClean="0">
                <a:solidFill>
                  <a:schemeClr val="accent1">
                    <a:lumMod val="75000"/>
                  </a:schemeClr>
                </a:solidFill>
                <a:hlinkClick r:id="rId2"/>
              </a:rPr>
              <a:t>https</a:t>
            </a:r>
            <a:r>
              <a:rPr lang="en-US" sz="1400" dirty="0">
                <a:solidFill>
                  <a:schemeClr val="accent1">
                    <a:lumMod val="75000"/>
                  </a:schemeClr>
                </a:solidFill>
                <a:hlinkClick r:id="rId2"/>
              </a:rPr>
              <a:t>://</a:t>
            </a:r>
            <a:r>
              <a:rPr lang="en-US" sz="1400" dirty="0" smtClean="0">
                <a:solidFill>
                  <a:schemeClr val="accent1">
                    <a:lumMod val="75000"/>
                  </a:schemeClr>
                </a:solidFill>
                <a:hlinkClick r:id="rId2"/>
              </a:rPr>
              <a:t>youtu.be/RvZdwTT2UKM</a:t>
            </a:r>
            <a:endParaRPr lang="en-US" sz="1400" dirty="0" smtClean="0">
              <a:solidFill>
                <a:schemeClr val="accent1">
                  <a:lumMod val="75000"/>
                </a:schemeClr>
              </a:solidFill>
            </a:endParaRPr>
          </a:p>
          <a:p>
            <a:pPr algn="just" eaLnBrk="0" hangingPunct="0"/>
            <a:endParaRPr lang="en-US" sz="1400" dirty="0">
              <a:solidFill>
                <a:schemeClr val="accent1">
                  <a:lumMod val="75000"/>
                </a:schemeClr>
              </a:solidFill>
            </a:endParaRPr>
          </a:p>
          <a:p>
            <a:pPr algn="just" eaLnBrk="0" hangingPunct="0"/>
            <a:endParaRPr lang="en-US" sz="1600" dirty="0">
              <a:solidFill>
                <a:schemeClr val="accent1">
                  <a:lumMod val="75000"/>
                </a:schemeClr>
              </a:solidFill>
            </a:endParaRPr>
          </a:p>
          <a:p>
            <a:pPr eaLnBrk="0" hangingPunct="0"/>
            <a:endParaRPr lang="en-US"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9459"/>
          <a:stretch/>
        </p:blipFill>
        <p:spPr bwMode="auto">
          <a:xfrm>
            <a:off x="1066800" y="4131868"/>
            <a:ext cx="7135813" cy="272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2896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Adding video to a slide </a:t>
            </a:r>
            <a:r>
              <a:rPr lang="en-US" sz="1400" b="0" i="1" dirty="0" smtClean="0">
                <a:latin typeface="Comic Sans MS" panose="030F0702030302020204" pitchFamily="66" charset="0"/>
              </a:rPr>
              <a:t>(cont.)</a:t>
            </a:r>
            <a:endParaRPr lang="en-US" sz="1400" b="0" i="1" dirty="0">
              <a:latin typeface="Comic Sans MS" panose="030F0702030302020204" pitchFamily="66" charset="0"/>
            </a:endParaRPr>
          </a:p>
        </p:txBody>
      </p:sp>
      <p:sp>
        <p:nvSpPr>
          <p:cNvPr id="3" name="object 3"/>
          <p:cNvSpPr txBox="1"/>
          <p:nvPr/>
        </p:nvSpPr>
        <p:spPr>
          <a:xfrm>
            <a:off x="609600" y="1295400"/>
            <a:ext cx="7924800" cy="1490152"/>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The Format commands are similar to the Format commands provided for pictures or shapes, they enable you to change the style of the video frame, including the shape and border. Useful commands are provided on the Format tab, in the Adjust group. You can correct the brightness and contrast of the video using the Corrections command. You can also colorize the video using the Color command.  </a:t>
            </a:r>
          </a:p>
          <a:p>
            <a:pPr algn="just" eaLnBrk="0" hangingPunct="0"/>
            <a:endParaRPr lang="en-US" sz="1600" dirty="0">
              <a:solidFill>
                <a:schemeClr val="accent1">
                  <a:lumMod val="75000"/>
                </a:scheme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600"/>
            <a:ext cx="5032375" cy="285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0_veMXUsutU"/>
          <p:cNvPicPr>
            <a:picLocks noRot="1" noChangeAspect="1"/>
          </p:cNvPicPr>
          <p:nvPr>
            <a:videoFile r:link="rId1"/>
          </p:nvPr>
        </p:nvPicPr>
        <p:blipFill>
          <a:blip r:embed="rId4"/>
          <a:stretch>
            <a:fillRect/>
          </a:stretch>
        </p:blipFill>
        <p:spPr>
          <a:xfrm>
            <a:off x="5334000" y="3733800"/>
            <a:ext cx="3048000" cy="1714500"/>
          </a:xfrm>
          <a:prstGeom prst="rect">
            <a:avLst/>
          </a:prstGeom>
        </p:spPr>
      </p:pic>
    </p:spTree>
    <p:extLst>
      <p:ext uri="{BB962C8B-B14F-4D97-AF65-F5344CB8AC3E}">
        <p14:creationId xmlns:p14="http://schemas.microsoft.com/office/powerpoint/2010/main" val="2670096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Modifying your video clips</a:t>
            </a:r>
          </a:p>
        </p:txBody>
      </p:sp>
      <p:sp>
        <p:nvSpPr>
          <p:cNvPr id="3" name="object 3"/>
          <p:cNvSpPr txBox="1"/>
          <p:nvPr/>
        </p:nvSpPr>
        <p:spPr>
          <a:xfrm>
            <a:off x="457200" y="1905000"/>
            <a:ext cx="8229600" cy="1274708"/>
          </a:xfrm>
          <a:prstGeom prst="rect">
            <a:avLst/>
          </a:prstGeom>
        </p:spPr>
        <p:txBody>
          <a:bodyPr vert="horz" wrap="square" lIns="0" tIns="12700" rIns="0" bIns="0" rtlCol="0">
            <a:spAutoFit/>
          </a:bodyPr>
          <a:lstStyle/>
          <a:p>
            <a:pPr eaLnBrk="0" hangingPunct="0"/>
            <a:r>
              <a:rPr lang="en-US" sz="1600" dirty="0">
                <a:solidFill>
                  <a:schemeClr val="accent1">
                    <a:lumMod val="75000"/>
                  </a:schemeClr>
                </a:solidFill>
              </a:rPr>
              <a:t>T</a:t>
            </a:r>
            <a:r>
              <a:rPr lang="en-US" sz="1600" dirty="0" smtClean="0">
                <a:solidFill>
                  <a:schemeClr val="accent1">
                    <a:lumMod val="75000"/>
                  </a:schemeClr>
                </a:solidFill>
              </a:rPr>
              <a:t>he </a:t>
            </a:r>
            <a:r>
              <a:rPr lang="en-US" sz="1600" dirty="0">
                <a:solidFill>
                  <a:schemeClr val="accent1">
                    <a:lumMod val="75000"/>
                  </a:schemeClr>
                </a:solidFill>
              </a:rPr>
              <a:t>Video Tools consist of two tabs: Format and Playback.</a:t>
            </a:r>
          </a:p>
          <a:p>
            <a:pPr eaLnBrk="0" hangingPunct="0"/>
            <a:r>
              <a:rPr lang="en-US" sz="1600" dirty="0">
                <a:solidFill>
                  <a:schemeClr val="accent1">
                    <a:lumMod val="75000"/>
                  </a:schemeClr>
                </a:solidFill>
              </a:rPr>
              <a:t>The Format tab has many similarities to the Format tab of the Picture Tools and can be used to modify the frame, correct brightness/contrast issues, and change the color of the video.</a:t>
            </a:r>
          </a:p>
          <a:p>
            <a:pPr eaLnBrk="0" hangingPunct="0"/>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0"/>
            <a:ext cx="8077200" cy="151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9366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1905000"/>
            <a:ext cx="8229600" cy="1397819"/>
          </a:xfrm>
          <a:prstGeom prst="rect">
            <a:avLst/>
          </a:prstGeom>
        </p:spPr>
        <p:txBody>
          <a:bodyPr vert="horz" wrap="square" lIns="0" tIns="12700" rIns="0" bIns="0" rtlCol="0">
            <a:spAutoFit/>
          </a:bodyPr>
          <a:lstStyle/>
          <a:p>
            <a:pPr algn="ctr" eaLnBrk="0" hangingPunct="0"/>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Delivering a presentation </a:t>
            </a:r>
            <a:endParaRPr lang="en-US" sz="3600" dirty="0" smtClean="0">
              <a:solidFill>
                <a:srgbClr val="C00000"/>
              </a:solidFill>
              <a:effectLst>
                <a:outerShdw blurRad="38100" dist="38100" dir="2700000" algn="tl">
                  <a:srgbClr val="000000">
                    <a:alpha val="43137"/>
                  </a:srgbClr>
                </a:outerShdw>
              </a:effectLst>
              <a:latin typeface="Comic Sans MS" panose="030F0702030302020204" pitchFamily="66" charset="0"/>
            </a:endParaRPr>
          </a:p>
          <a:p>
            <a:pPr algn="ctr" eaLnBrk="0" hangingPunct="0"/>
            <a:r>
              <a:rPr lang="en-US" sz="3600" dirty="0" smtClean="0">
                <a:solidFill>
                  <a:srgbClr val="C00000"/>
                </a:solidFill>
                <a:effectLst>
                  <a:outerShdw blurRad="38100" dist="38100" dir="2700000" algn="tl">
                    <a:srgbClr val="000000">
                      <a:alpha val="43137"/>
                    </a:srgbClr>
                  </a:outerShdw>
                </a:effectLst>
                <a:latin typeface="Comic Sans MS" panose="030F0702030302020204" pitchFamily="66" charset="0"/>
              </a:rPr>
              <a:t>and </a:t>
            </a:r>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creating support materials</a:t>
            </a:r>
          </a:p>
          <a:p>
            <a:pPr eaLnBrk="0" hangingPunct="0"/>
            <a:endParaRPr lang="en-US" dirty="0"/>
          </a:p>
        </p:txBody>
      </p:sp>
    </p:spTree>
    <p:extLst>
      <p:ext uri="{BB962C8B-B14F-4D97-AF65-F5344CB8AC3E}">
        <p14:creationId xmlns:p14="http://schemas.microsoft.com/office/powerpoint/2010/main" val="985829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Entering</a:t>
            </a:r>
            <a:r>
              <a:rPr lang="en-US" baseline="0" dirty="0" smtClean="0">
                <a:latin typeface="Comic Sans MS" panose="030F0702030302020204" pitchFamily="66" charset="0"/>
              </a:rPr>
              <a:t> text</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0" y="1371600"/>
            <a:ext cx="8077200" cy="4691028"/>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Each </a:t>
            </a:r>
            <a:r>
              <a:rPr lang="en-US" sz="1600" dirty="0">
                <a:solidFill>
                  <a:schemeClr val="accent1">
                    <a:lumMod val="75000"/>
                  </a:schemeClr>
                </a:solidFill>
              </a:rPr>
              <a:t>new slide has at least a title text box </a:t>
            </a:r>
            <a:r>
              <a:rPr lang="en-US" sz="1600" dirty="0" smtClean="0">
                <a:solidFill>
                  <a:schemeClr val="accent1">
                    <a:lumMod val="75000"/>
                  </a:schemeClr>
                </a:solidFill>
              </a:rPr>
              <a:t>and </a:t>
            </a:r>
            <a:r>
              <a:rPr lang="en-US" sz="1600" dirty="0">
                <a:solidFill>
                  <a:schemeClr val="accent1">
                    <a:lumMod val="75000"/>
                  </a:schemeClr>
                </a:solidFill>
              </a:rPr>
              <a:t>a content area box. </a:t>
            </a:r>
            <a:r>
              <a:rPr lang="en-US" sz="1600" dirty="0" smtClean="0">
                <a:solidFill>
                  <a:schemeClr val="accent1">
                    <a:lumMod val="75000"/>
                  </a:schemeClr>
                </a:solidFill>
              </a:rPr>
              <a:t>The </a:t>
            </a:r>
            <a:r>
              <a:rPr lang="en-US" sz="1600" dirty="0">
                <a:solidFill>
                  <a:schemeClr val="accent1">
                    <a:lumMod val="75000"/>
                  </a:schemeClr>
                </a:solidFill>
              </a:rPr>
              <a:t>default formatting for content text is a bulleted list.</a:t>
            </a:r>
          </a:p>
          <a:p>
            <a:pPr algn="just" eaLnBrk="0" hangingPunct="0"/>
            <a:r>
              <a:rPr lang="en-US" sz="1600" dirty="0">
                <a:solidFill>
                  <a:schemeClr val="accent1">
                    <a:lumMod val="75000"/>
                  </a:schemeClr>
                </a:solidFill>
              </a:rPr>
              <a:t>PowerPoint provides an alternative to entering text on each slide in the Slide pane. You can switch to Outline view and enter slide text in an outline format. You can also add new slides when you are working in Outline view. To switch to Outline view, click the ribbon’s View tab and then select Outline </a:t>
            </a:r>
            <a:r>
              <a:rPr lang="en-US" sz="1600" dirty="0" smtClean="0">
                <a:solidFill>
                  <a:schemeClr val="accent1">
                    <a:lumMod val="75000"/>
                  </a:schemeClr>
                </a:solidFill>
              </a:rPr>
              <a:t>View.</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View &gt; Outline View</a:t>
            </a:r>
          </a:p>
          <a:p>
            <a:pPr algn="just" eaLnBrk="0" hangingPunct="0"/>
            <a:endParaRPr lang="en-US" sz="1600" dirty="0">
              <a:solidFill>
                <a:schemeClr val="accent1">
                  <a:lumMod val="75000"/>
                </a:schemeClr>
              </a:solidFill>
            </a:endParaRPr>
          </a:p>
          <a:p>
            <a:pPr algn="just" eaLnBrk="0" hangingPunct="0"/>
            <a:r>
              <a:rPr lang="en-US" sz="1600" dirty="0">
                <a:solidFill>
                  <a:schemeClr val="accent1">
                    <a:lumMod val="75000"/>
                  </a:schemeClr>
                </a:solidFill>
              </a:rPr>
              <a:t>Each slide in the presentation is represented in the outline as a primary heading. </a:t>
            </a:r>
            <a:endParaRPr lang="en-US" sz="1600" dirty="0" smtClean="0">
              <a:solidFill>
                <a:schemeClr val="accent1">
                  <a:lumMod val="75000"/>
                </a:schemeClr>
              </a:solidFill>
            </a:endParaRPr>
          </a:p>
          <a:p>
            <a:pPr algn="just" eaLnBrk="0" hangingPunct="0"/>
            <a:endParaRPr lang="en-US" sz="1600" dirty="0">
              <a:solidFill>
                <a:schemeClr val="accent1">
                  <a:lumMod val="75000"/>
                </a:schemeClr>
              </a:solidFill>
            </a:endParaRPr>
          </a:p>
          <a:p>
            <a:pPr algn="just" eaLnBrk="0" hangingPunct="0"/>
            <a:r>
              <a:rPr lang="en-US" sz="1600" dirty="0" smtClean="0">
                <a:solidFill>
                  <a:schemeClr val="accent1">
                    <a:lumMod val="75000"/>
                  </a:schemeClr>
                </a:solidFill>
              </a:rPr>
              <a:t>The text used is the title text for the slide. To add text to a slide (such as a bulleted list below a slide heading), click below the heading (in the outline) and then enter the text. </a:t>
            </a:r>
          </a:p>
          <a:p>
            <a:pPr algn="just" eaLnBrk="0" hangingPunct="0"/>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You </a:t>
            </a:r>
            <a:r>
              <a:rPr lang="en-US" sz="1600" dirty="0">
                <a:solidFill>
                  <a:schemeClr val="accent1">
                    <a:lumMod val="75000"/>
                  </a:schemeClr>
                </a:solidFill>
              </a:rPr>
              <a:t>can easily rearrange the text on your slides using Outline view. For example, you can drag an entire bulleted list from one slide to another in Outline view. You can also move items around in Outline view as needed to organize the presentation. When you want to return to </a:t>
            </a:r>
            <a:r>
              <a:rPr lang="en-US" sz="1600" b="1" dirty="0">
                <a:solidFill>
                  <a:schemeClr val="accent1">
                    <a:lumMod val="75000"/>
                  </a:schemeClr>
                </a:solidFill>
              </a:rPr>
              <a:t>Normal view</a:t>
            </a:r>
            <a:r>
              <a:rPr lang="en-US" sz="1600" dirty="0">
                <a:solidFill>
                  <a:schemeClr val="accent1">
                    <a:lumMod val="75000"/>
                  </a:schemeClr>
                </a:solidFill>
              </a:rPr>
              <a:t>, select Normal on the View tab or click the Normal icon on the right side of the PowerPoint status bar.</a:t>
            </a:r>
          </a:p>
        </p:txBody>
      </p:sp>
    </p:spTree>
    <p:extLst>
      <p:ext uri="{BB962C8B-B14F-4D97-AF65-F5344CB8AC3E}">
        <p14:creationId xmlns:p14="http://schemas.microsoft.com/office/powerpoint/2010/main" val="18458910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Checking the presentation for spelling and grammar errors</a:t>
            </a:r>
          </a:p>
        </p:txBody>
      </p:sp>
      <p:sp>
        <p:nvSpPr>
          <p:cNvPr id="3" name="object 3"/>
          <p:cNvSpPr txBox="1"/>
          <p:nvPr/>
        </p:nvSpPr>
        <p:spPr>
          <a:xfrm>
            <a:off x="381000" y="1219200"/>
            <a:ext cx="8077200" cy="1736373"/>
          </a:xfrm>
          <a:prstGeom prst="rect">
            <a:avLst/>
          </a:prstGeom>
        </p:spPr>
        <p:txBody>
          <a:bodyPr vert="horz" wrap="square" lIns="0" tIns="12700" rIns="0" bIns="0" rtlCol="0">
            <a:spAutoFit/>
          </a:bodyPr>
          <a:lstStyle/>
          <a:p>
            <a:pPr marL="285750" indent="-285750" algn="just" eaLnBrk="0" hangingPunct="0">
              <a:buFont typeface="Arial" panose="020B0604020202020204" pitchFamily="34" charset="0"/>
              <a:buChar char="•"/>
            </a:pPr>
            <a:r>
              <a:rPr lang="en-US" sz="1600" dirty="0">
                <a:solidFill>
                  <a:schemeClr val="accent1">
                    <a:lumMod val="75000"/>
                  </a:schemeClr>
                </a:solidFill>
              </a:rPr>
              <a:t>Grammar checking in PowerPoint is not enabled by default, but you can enable it in the PowerPoint Options window.</a:t>
            </a:r>
          </a:p>
          <a:p>
            <a:pPr marL="285750" indent="-285750" algn="just" eaLnBrk="0" hangingPunct="0">
              <a:buFont typeface="Arial" panose="020B0604020202020204" pitchFamily="34" charset="0"/>
              <a:buChar char="•"/>
            </a:pPr>
            <a:r>
              <a:rPr lang="en-US" sz="1600" dirty="0">
                <a:solidFill>
                  <a:schemeClr val="accent1">
                    <a:lumMod val="75000"/>
                  </a:schemeClr>
                </a:solidFill>
              </a:rPr>
              <a:t>Select File and then, in the Backstage, select Options. The PowerPoint Options window opens.</a:t>
            </a:r>
          </a:p>
          <a:p>
            <a:pPr marL="285750" indent="-285750" algn="just">
              <a:buFont typeface="Arial" panose="020B0604020202020204" pitchFamily="34" charset="0"/>
              <a:buChar char="•"/>
            </a:pPr>
            <a:r>
              <a:rPr lang="en-US" sz="1600" dirty="0">
                <a:solidFill>
                  <a:schemeClr val="accent1">
                    <a:lumMod val="75000"/>
                  </a:schemeClr>
                </a:solidFill>
              </a:rPr>
              <a:t>Select Prooﬁng to access the spelling and grammar </a:t>
            </a:r>
            <a:r>
              <a:rPr lang="en-US" sz="1600" dirty="0" smtClean="0">
                <a:solidFill>
                  <a:schemeClr val="accent1">
                    <a:lumMod val="75000"/>
                  </a:schemeClr>
                </a:solidFill>
              </a:rPr>
              <a:t>settings.</a:t>
            </a:r>
          </a:p>
          <a:p>
            <a:pPr marL="285750" indent="-285750" algn="just">
              <a:buFont typeface="Arial" panose="020B0604020202020204" pitchFamily="34" charset="0"/>
              <a:buChar char="•"/>
            </a:pPr>
            <a:endParaRPr lang="en-US" sz="1600" dirty="0">
              <a:solidFill>
                <a:schemeClr val="accent1">
                  <a:lumMod val="75000"/>
                </a:schemeClr>
              </a:solidFill>
            </a:endParaRPr>
          </a:p>
          <a:p>
            <a:pPr algn="just"/>
            <a:r>
              <a:rPr lang="en-US" sz="1600" b="1" dirty="0" smtClean="0">
                <a:solidFill>
                  <a:schemeClr val="accent1">
                    <a:lumMod val="75000"/>
                  </a:schemeClr>
                </a:solidFill>
              </a:rPr>
              <a:t>File &gt; Backstage &gt; Options &gt; Proofing</a:t>
            </a:r>
            <a:endParaRPr lang="en-US" sz="1600" b="1" dirty="0">
              <a:solidFill>
                <a:schemeClr val="accent1">
                  <a:lumMod val="7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200400"/>
            <a:ext cx="4495800" cy="366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551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Running through a completed presentation</a:t>
            </a:r>
          </a:p>
        </p:txBody>
      </p:sp>
      <p:sp>
        <p:nvSpPr>
          <p:cNvPr id="3" name="object 3"/>
          <p:cNvSpPr txBox="1"/>
          <p:nvPr/>
        </p:nvSpPr>
        <p:spPr>
          <a:xfrm>
            <a:off x="457200" y="1447800"/>
            <a:ext cx="8229600" cy="1982594"/>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Slide Show tab of the ribbon provides all the commands you need to run through your presentation</a:t>
            </a:r>
            <a:r>
              <a:rPr lang="en-US" sz="1600" dirty="0" smtClean="0">
                <a:solidFill>
                  <a:schemeClr val="accent1">
                    <a:lumMod val="75000"/>
                  </a:schemeClr>
                </a:solidFill>
              </a:rPr>
              <a:t>. A </a:t>
            </a:r>
            <a:r>
              <a:rPr lang="en-US" sz="1600" dirty="0">
                <a:solidFill>
                  <a:schemeClr val="accent1">
                    <a:lumMod val="75000"/>
                  </a:schemeClr>
                </a:solidFill>
              </a:rPr>
              <a:t>Present Online command even allows you to show your presentation via the web.</a:t>
            </a:r>
          </a:p>
          <a:p>
            <a:pPr algn="just" eaLnBrk="0" hangingPunct="0"/>
            <a:r>
              <a:rPr lang="en-US" sz="1600" dirty="0">
                <a:solidFill>
                  <a:schemeClr val="accent1">
                    <a:lumMod val="75000"/>
                  </a:schemeClr>
                </a:solidFill>
              </a:rPr>
              <a:t>The Slide Show tab provides commands to create custom slideshows, hide slides in a presentation, and record slideshow timings for a self-running show</a:t>
            </a:r>
            <a:r>
              <a:rPr lang="en-US" sz="1600" dirty="0" smtClean="0">
                <a:solidFill>
                  <a:schemeClr val="accent1">
                    <a:lumMod val="75000"/>
                  </a:schemeClr>
                </a:solidFill>
              </a:rPr>
              <a:t>. The </a:t>
            </a:r>
            <a:r>
              <a:rPr lang="en-US" sz="1600" dirty="0">
                <a:solidFill>
                  <a:schemeClr val="accent1">
                    <a:lumMod val="75000"/>
                  </a:schemeClr>
                </a:solidFill>
              </a:rPr>
              <a:t>Start Slide Show group on the Slide Show tab provides two commands for starting the slideshow</a:t>
            </a:r>
            <a:r>
              <a:rPr lang="en-US" sz="1600" dirty="0" smtClean="0">
                <a:solidFill>
                  <a:schemeClr val="accent1">
                    <a:lumMod val="75000"/>
                  </a:schemeClr>
                </a:solidFill>
              </a:rPr>
              <a:t>. The </a:t>
            </a:r>
            <a:r>
              <a:rPr lang="en-US" sz="1600" dirty="0">
                <a:solidFill>
                  <a:schemeClr val="accent1">
                    <a:lumMod val="75000"/>
                  </a:schemeClr>
                </a:solidFill>
              </a:rPr>
              <a:t>From Beginning command and the From Current Slide command operate exactly as advertised.</a:t>
            </a:r>
          </a:p>
          <a:p>
            <a:pPr algn="just" eaLnBrk="0" hangingPunct="0"/>
            <a:endParaRPr lang="en-US" sz="1600" dirty="0">
              <a:solidFill>
                <a:schemeClr val="accent1">
                  <a:lumMod val="75000"/>
                </a:schemeClr>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 y="4267200"/>
            <a:ext cx="8211312" cy="14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882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hidden slides</a:t>
            </a:r>
          </a:p>
        </p:txBody>
      </p:sp>
      <p:sp>
        <p:nvSpPr>
          <p:cNvPr id="3" name="object 3"/>
          <p:cNvSpPr txBox="1"/>
          <p:nvPr/>
        </p:nvSpPr>
        <p:spPr>
          <a:xfrm>
            <a:off x="457200" y="1219200"/>
            <a:ext cx="8229600" cy="751488"/>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Hide Slide command is housed on the ribbon’s Slide Show tab in the Set Up group.</a:t>
            </a:r>
          </a:p>
          <a:p>
            <a:pPr algn="just" eaLnBrk="0" hangingPunct="0"/>
            <a:r>
              <a:rPr lang="en-US" sz="1600" dirty="0">
                <a:solidFill>
                  <a:schemeClr val="accent1">
                    <a:lumMod val="75000"/>
                  </a:schemeClr>
                </a:solidFill>
              </a:rPr>
              <a:t>You can hide a slide or slides when you are working in Normal view or in the Slide Sorter.</a:t>
            </a:r>
          </a:p>
          <a:p>
            <a:pPr algn="just" eaLnBrk="0" hangingPunct="0"/>
            <a:endParaRPr lang="en-US" sz="1600" dirty="0">
              <a:solidFill>
                <a:schemeClr val="accent1">
                  <a:lumMod val="75000"/>
                </a:scheme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150520"/>
            <a:ext cx="5226050" cy="470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762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Setting up a slideshow</a:t>
            </a:r>
          </a:p>
        </p:txBody>
      </p:sp>
      <p:sp>
        <p:nvSpPr>
          <p:cNvPr id="3" name="object 3"/>
          <p:cNvSpPr txBox="1"/>
          <p:nvPr/>
        </p:nvSpPr>
        <p:spPr>
          <a:xfrm>
            <a:off x="457200" y="1219200"/>
            <a:ext cx="8229600" cy="149015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specify settings for a slideshow, including the show type, the slides shown during the slideshow, the selection of a custom show, and other options related to the slideshow, such as how the slides are advanced and whether you want to use the Presenter view (for a presentation given by a speaker).</a:t>
            </a:r>
          </a:p>
          <a:p>
            <a:pPr algn="just" eaLnBrk="0" hangingPunct="0"/>
            <a:r>
              <a:rPr lang="en-US" sz="1600" dirty="0">
                <a:solidFill>
                  <a:schemeClr val="accent1">
                    <a:lumMod val="75000"/>
                  </a:schemeClr>
                </a:solidFill>
              </a:rPr>
              <a:t>You open the </a:t>
            </a:r>
            <a:r>
              <a:rPr lang="en-US" sz="1600" b="1" dirty="0">
                <a:solidFill>
                  <a:schemeClr val="accent1">
                    <a:lumMod val="75000"/>
                  </a:schemeClr>
                </a:solidFill>
              </a:rPr>
              <a:t>Set Up Show dialog box by selecting the Set Up Slide Show command</a:t>
            </a:r>
            <a:r>
              <a:rPr lang="en-US" sz="1600" dirty="0">
                <a:solidFill>
                  <a:schemeClr val="accent1">
                    <a:lumMod val="75000"/>
                  </a:schemeClr>
                </a:solidFill>
              </a:rPr>
              <a:t> in the Set Up group.</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203" y="3124200"/>
            <a:ext cx="4929159"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145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Recording a slideshow</a:t>
            </a:r>
          </a:p>
        </p:txBody>
      </p:sp>
      <p:sp>
        <p:nvSpPr>
          <p:cNvPr id="3" name="object 3"/>
          <p:cNvSpPr txBox="1"/>
          <p:nvPr/>
        </p:nvSpPr>
        <p:spPr>
          <a:xfrm>
            <a:off x="457200" y="1219200"/>
            <a:ext cx="8229600" cy="1490152"/>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also record a slideshow that has the timings for the slides and animations and includes recorded narration and laser pointer actions.</a:t>
            </a:r>
          </a:p>
          <a:p>
            <a:pPr algn="just" eaLnBrk="0" hangingPunct="0"/>
            <a:r>
              <a:rPr lang="en-US" sz="1600" dirty="0">
                <a:solidFill>
                  <a:schemeClr val="accent1">
                    <a:lumMod val="75000"/>
                  </a:schemeClr>
                </a:solidFill>
              </a:rPr>
              <a:t>The Record Slide Show command enables you to record the slideshow from the beginning or from the current slide</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algn="just" eaLnBrk="0" hangingPunct="0"/>
            <a:r>
              <a:rPr lang="en-US" sz="1600" b="1" dirty="0" smtClean="0">
                <a:solidFill>
                  <a:schemeClr val="accent1">
                    <a:lumMod val="75000"/>
                  </a:schemeClr>
                </a:solidFill>
              </a:rPr>
              <a:t>Slide Show </a:t>
            </a:r>
            <a:r>
              <a:rPr lang="en-US" sz="1600" b="1" dirty="0">
                <a:solidFill>
                  <a:schemeClr val="accent1">
                    <a:lumMod val="75000"/>
                  </a:schemeClr>
                </a:solidFill>
              </a:rPr>
              <a:t>&gt; Record Slide Show </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971800"/>
            <a:ext cx="518477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8961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Working with the notes and handout masters</a:t>
            </a:r>
          </a:p>
        </p:txBody>
      </p:sp>
      <p:sp>
        <p:nvSpPr>
          <p:cNvPr id="3" name="object 3"/>
          <p:cNvSpPr txBox="1"/>
          <p:nvPr/>
        </p:nvSpPr>
        <p:spPr>
          <a:xfrm>
            <a:off x="548640" y="1524000"/>
            <a:ext cx="8058912" cy="2475037"/>
          </a:xfrm>
          <a:prstGeom prst="rect">
            <a:avLst/>
          </a:prstGeom>
        </p:spPr>
        <p:txBody>
          <a:bodyPr vert="horz" wrap="square" lIns="0" tIns="12700" rIns="0" bIns="0" rtlCol="0">
            <a:spAutoFit/>
          </a:bodyPr>
          <a:lstStyle/>
          <a:p>
            <a:pPr algn="just" eaLnBrk="0" hangingPunct="0"/>
            <a:r>
              <a:rPr lang="en-US" sz="1600" dirty="0" smtClean="0">
                <a:solidFill>
                  <a:schemeClr val="accent1">
                    <a:lumMod val="75000"/>
                  </a:schemeClr>
                </a:solidFill>
              </a:rPr>
              <a:t>To access the Handout Master, select the Handout Master command on the View tab.</a:t>
            </a:r>
            <a:r>
              <a:rPr lang="en-US" sz="1600" dirty="0">
                <a:solidFill>
                  <a:schemeClr val="accent1">
                    <a:lumMod val="75000"/>
                  </a:schemeClr>
                </a:solidFill>
              </a:rPr>
              <a:t> The Handout Master tab provides the following groups</a:t>
            </a:r>
            <a:r>
              <a:rPr lang="en-US" sz="1600" dirty="0" smtClean="0">
                <a:solidFill>
                  <a:schemeClr val="accent1">
                    <a:lumMod val="75000"/>
                  </a:schemeClr>
                </a:solidFill>
              </a:rPr>
              <a:t>:</a:t>
            </a:r>
          </a:p>
          <a:p>
            <a:pPr algn="just" eaLnBrk="0" hangingPunct="0"/>
            <a:endParaRPr lang="en-US" sz="1600" dirty="0">
              <a:solidFill>
                <a:schemeClr val="accent1">
                  <a:lumMod val="75000"/>
                </a:schemeClr>
              </a:solidFill>
            </a:endParaRP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Page Setup</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Placeholders</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Edit Theme</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Background</a:t>
            </a:r>
          </a:p>
          <a:p>
            <a:pPr marL="742950" lvl="1" indent="-285750" algn="just" eaLnBrk="0" hangingPunct="0">
              <a:buFont typeface="Arial" panose="020B0604020202020204" pitchFamily="34" charset="0"/>
              <a:buChar char="•"/>
            </a:pPr>
            <a:r>
              <a:rPr lang="en-US" sz="1600" dirty="0" smtClean="0">
                <a:solidFill>
                  <a:schemeClr val="accent1">
                    <a:lumMod val="75000"/>
                  </a:schemeClr>
                </a:solidFill>
              </a:rPr>
              <a:t>Close</a:t>
            </a:r>
          </a:p>
          <a:p>
            <a:pPr algn="just" eaLnBrk="0" hangingPunct="0"/>
            <a:endParaRPr lang="en-US" sz="1600" dirty="0" smtClean="0">
              <a:solidFill>
                <a:schemeClr val="accent1">
                  <a:lumMod val="75000"/>
                </a:schemeClr>
              </a:solidFill>
            </a:endParaRPr>
          </a:p>
          <a:p>
            <a:pPr algn="just" eaLnBrk="0" hangingPunct="0"/>
            <a:r>
              <a:rPr lang="en-US" sz="1600" b="1" dirty="0" smtClean="0">
                <a:solidFill>
                  <a:schemeClr val="accent1">
                    <a:lumMod val="75000"/>
                  </a:schemeClr>
                </a:solidFill>
              </a:rPr>
              <a:t>View tab &gt; Handout Master</a:t>
            </a:r>
            <a:endParaRPr lang="en-US" sz="1600" b="1" dirty="0">
              <a:solidFill>
                <a:schemeClr val="accent1">
                  <a:lumMod val="75000"/>
                </a:schemeClr>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24" y="4191000"/>
            <a:ext cx="8077200" cy="170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3140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Setting notes master options</a:t>
            </a:r>
          </a:p>
        </p:txBody>
      </p:sp>
      <p:sp>
        <p:nvSpPr>
          <p:cNvPr id="3" name="object 3"/>
          <p:cNvSpPr txBox="1"/>
          <p:nvPr/>
        </p:nvSpPr>
        <p:spPr>
          <a:xfrm>
            <a:off x="381000" y="1524000"/>
            <a:ext cx="8058912" cy="5214248"/>
          </a:xfrm>
          <a:prstGeom prst="rect">
            <a:avLst/>
          </a:prstGeom>
        </p:spPr>
        <p:txBody>
          <a:bodyPr vert="horz" wrap="square" lIns="0" tIns="12700" rIns="0" bIns="0" rtlCol="0">
            <a:spAutoFit/>
          </a:bodyPr>
          <a:lstStyle/>
          <a:p>
            <a:pPr marL="285750" indent="-285750" algn="just" eaLnBrk="0" hangingPunct="0">
              <a:buFont typeface="Arial" panose="020B0604020202020204" pitchFamily="34" charset="0"/>
              <a:buChar char="•"/>
            </a:pPr>
            <a:r>
              <a:rPr lang="en-US" sz="1600" dirty="0">
                <a:solidFill>
                  <a:schemeClr val="accent1">
                    <a:lumMod val="75000"/>
                  </a:schemeClr>
                </a:solidFill>
              </a:rPr>
              <a:t>To access the Notes Master from the View tab, select Notes Master. The Notes Master tab appears on the ribbon.</a:t>
            </a:r>
          </a:p>
          <a:p>
            <a:pPr marL="285750" indent="-285750" algn="just" eaLnBrk="0" hangingPunct="0">
              <a:buFont typeface="Arial" panose="020B0604020202020204" pitchFamily="34" charset="0"/>
              <a:buChar char="•"/>
            </a:pPr>
            <a:r>
              <a:rPr lang="en-US" sz="1600" dirty="0">
                <a:solidFill>
                  <a:schemeClr val="accent1">
                    <a:lumMod val="75000"/>
                  </a:schemeClr>
                </a:solidFill>
              </a:rPr>
              <a:t>The Notes Master tab provides the same command groups provided by the Handout Master tab.</a:t>
            </a:r>
          </a:p>
          <a:p>
            <a:pPr marL="285750" indent="-285750" algn="just" eaLnBrk="0" hangingPunct="0">
              <a:buFont typeface="Arial" panose="020B0604020202020204" pitchFamily="34" charset="0"/>
              <a:buChar char="•"/>
            </a:pPr>
            <a:r>
              <a:rPr lang="en-US" sz="1600" dirty="0">
                <a:solidFill>
                  <a:schemeClr val="accent1">
                    <a:lumMod val="75000"/>
                  </a:schemeClr>
                </a:solidFill>
              </a:rPr>
              <a:t>You can use the Page Setup commands to change the page setup and also to change the page and slide orientation.</a:t>
            </a:r>
          </a:p>
          <a:p>
            <a:pPr marL="285750" indent="-285750" algn="just" eaLnBrk="0" hangingPunct="0">
              <a:buFont typeface="Arial" panose="020B0604020202020204" pitchFamily="34" charset="0"/>
              <a:buChar char="•"/>
            </a:pPr>
            <a:r>
              <a:rPr lang="en-US" sz="1600" dirty="0">
                <a:solidFill>
                  <a:schemeClr val="accent1">
                    <a:lumMod val="75000"/>
                  </a:schemeClr>
                </a:solidFill>
              </a:rPr>
              <a:t>The Placeholders group has a number of check boxes that enable you to determine what appears in the header and footer areas on the page, such as the date and page number.</a:t>
            </a:r>
          </a:p>
          <a:p>
            <a:pPr marL="285750" indent="-285750" algn="just" eaLnBrk="0" hangingPunct="0">
              <a:buFont typeface="Arial" panose="020B0604020202020204" pitchFamily="34" charset="0"/>
              <a:buChar char="•"/>
            </a:pPr>
            <a:r>
              <a:rPr lang="en-US" sz="1600" dirty="0">
                <a:solidFill>
                  <a:schemeClr val="accent1">
                    <a:lumMod val="75000"/>
                  </a:schemeClr>
                </a:solidFill>
              </a:rPr>
              <a:t>Also, you can manipulate the slide and notes text box on the Notes Master</a:t>
            </a:r>
            <a:r>
              <a:rPr lang="en-US" sz="1600" dirty="0" smtClean="0">
                <a:solidFill>
                  <a:schemeClr val="accent1">
                    <a:lumMod val="75000"/>
                  </a:schemeClr>
                </a:solidFill>
              </a:rPr>
              <a:t>.</a:t>
            </a:r>
            <a:r>
              <a:rPr lang="en-US" sz="1600" dirty="0">
                <a:solidFill>
                  <a:schemeClr val="accent1">
                    <a:lumMod val="75000"/>
                  </a:schemeClr>
                </a:solidFill>
              </a:rPr>
              <a:t> For example, if you want the slide to take up less space on the master, you can select the slide box and resize or move the slide as needed.</a:t>
            </a:r>
          </a:p>
          <a:p>
            <a:pPr marL="285750" indent="-285750" algn="just" eaLnBrk="0" hangingPunct="0">
              <a:buFont typeface="Arial" panose="020B0604020202020204" pitchFamily="34" charset="0"/>
              <a:buChar char="•"/>
            </a:pPr>
            <a:r>
              <a:rPr lang="en-US" sz="1600" dirty="0">
                <a:solidFill>
                  <a:schemeClr val="accent1">
                    <a:lumMod val="75000"/>
                  </a:schemeClr>
                </a:solidFill>
              </a:rPr>
              <a:t>You can then expand the notes area</a:t>
            </a:r>
            <a:r>
              <a:rPr lang="en-US" sz="1600" dirty="0" smtClean="0">
                <a:solidFill>
                  <a:schemeClr val="accent1">
                    <a:lumMod val="75000"/>
                  </a:schemeClr>
                </a:solidFill>
              </a:rPr>
              <a:t>.</a:t>
            </a:r>
            <a:endParaRPr lang="en-US" sz="1600" dirty="0">
              <a:solidFill>
                <a:schemeClr val="accent1">
                  <a:lumMod val="75000"/>
                </a:schemeClr>
              </a:solidFill>
            </a:endParaRPr>
          </a:p>
          <a:p>
            <a:pPr marL="285750" indent="-285750" algn="just" eaLnBrk="0" hangingPunct="0">
              <a:buFont typeface="Arial" panose="020B0604020202020204" pitchFamily="34" charset="0"/>
              <a:buChar char="•"/>
            </a:pPr>
            <a:r>
              <a:rPr lang="en-US" sz="1600" dirty="0">
                <a:solidFill>
                  <a:schemeClr val="accent1">
                    <a:lumMod val="75000"/>
                  </a:schemeClr>
                </a:solidFill>
              </a:rPr>
              <a:t>By default, the master text box is conﬁgured to include a ﬁve-level outline.</a:t>
            </a:r>
          </a:p>
          <a:p>
            <a:pPr marL="285750" indent="-285750" algn="just" eaLnBrk="0" hangingPunct="0">
              <a:buFont typeface="Arial" panose="020B0604020202020204" pitchFamily="34" charset="0"/>
              <a:buChar char="•"/>
            </a:pPr>
            <a:r>
              <a:rPr lang="en-US" sz="1600" dirty="0">
                <a:solidFill>
                  <a:schemeClr val="accent1">
                    <a:lumMod val="75000"/>
                  </a:schemeClr>
                </a:solidFill>
              </a:rPr>
              <a:t>You can select the text in the master text box and then change it using the various font and paragraph commands available on the Home tab.</a:t>
            </a:r>
          </a:p>
          <a:p>
            <a:pPr marL="285750" indent="-285750" algn="just" eaLnBrk="0" hangingPunct="0">
              <a:buFont typeface="Arial" panose="020B0604020202020204" pitchFamily="34" charset="0"/>
              <a:buChar char="•"/>
            </a:pPr>
            <a:r>
              <a:rPr lang="en-US" sz="1600" dirty="0">
                <a:solidFill>
                  <a:schemeClr val="accent1">
                    <a:lumMod val="75000"/>
                  </a:schemeClr>
                </a:solidFill>
              </a:rPr>
              <a:t>You can also select the Format tab of the drawing tools (which appears when you select the text box) and change any desired settings.</a:t>
            </a:r>
          </a:p>
          <a:p>
            <a:pPr marL="285750" indent="-285750" algn="just" eaLnBrk="0" hangingPunct="0">
              <a:buFont typeface="Arial" panose="020B0604020202020204" pitchFamily="34" charset="0"/>
              <a:buChar char="•"/>
            </a:pPr>
            <a:r>
              <a:rPr lang="en-US" sz="1600" dirty="0">
                <a:solidFill>
                  <a:schemeClr val="accent1">
                    <a:lumMod val="75000"/>
                  </a:schemeClr>
                </a:solidFill>
              </a:rPr>
              <a:t>When you ﬁnish setting the options for the notes master, click Close Master View on the Notes Master tab.</a:t>
            </a:r>
          </a:p>
          <a:p>
            <a:pPr eaLnBrk="0" hangingPunct="0"/>
            <a:endParaRPr lang="en-US" dirty="0"/>
          </a:p>
        </p:txBody>
      </p:sp>
    </p:spTree>
    <p:extLst>
      <p:ext uri="{BB962C8B-B14F-4D97-AF65-F5344CB8AC3E}">
        <p14:creationId xmlns:p14="http://schemas.microsoft.com/office/powerpoint/2010/main" val="37978407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Printing presentations, notes, and handouts</a:t>
            </a:r>
          </a:p>
        </p:txBody>
      </p:sp>
      <p:sp>
        <p:nvSpPr>
          <p:cNvPr id="3" name="object 3"/>
          <p:cNvSpPr txBox="1"/>
          <p:nvPr/>
        </p:nvSpPr>
        <p:spPr>
          <a:xfrm>
            <a:off x="466344" y="1382112"/>
            <a:ext cx="8058912" cy="751488"/>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Printing these various items is accomplished from the PowerPoint Backstage.</a:t>
            </a:r>
          </a:p>
          <a:p>
            <a:pPr algn="just" eaLnBrk="0" hangingPunct="0"/>
            <a:r>
              <a:rPr lang="en-US" sz="1600" dirty="0">
                <a:solidFill>
                  <a:schemeClr val="accent1">
                    <a:lumMod val="75000"/>
                  </a:schemeClr>
                </a:solidFill>
              </a:rPr>
              <a:t>To access the Backstage, select File on the ribbon. To access the Print window, select Print.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4329984"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760" y="2208949"/>
            <a:ext cx="3191256" cy="464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099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Exporting a presentation</a:t>
            </a:r>
          </a:p>
        </p:txBody>
      </p:sp>
      <p:sp>
        <p:nvSpPr>
          <p:cNvPr id="3" name="object 3"/>
          <p:cNvSpPr txBox="1"/>
          <p:nvPr/>
        </p:nvSpPr>
        <p:spPr>
          <a:xfrm>
            <a:off x="533400" y="1371600"/>
            <a:ext cx="8058912" cy="1736373"/>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a:t>
            </a:r>
            <a:r>
              <a:rPr lang="en-US" sz="1600" dirty="0" smtClean="0">
                <a:solidFill>
                  <a:schemeClr val="accent1">
                    <a:lumMod val="75000"/>
                  </a:schemeClr>
                </a:solidFill>
              </a:rPr>
              <a:t>provides </a:t>
            </a:r>
            <a:r>
              <a:rPr lang="en-US" sz="1600" dirty="0">
                <a:solidFill>
                  <a:schemeClr val="accent1">
                    <a:lumMod val="75000"/>
                  </a:schemeClr>
                </a:solidFill>
              </a:rPr>
              <a:t>some other for exporting your presentation ﬁle</a:t>
            </a:r>
            <a:r>
              <a:rPr lang="en-US" sz="1600" dirty="0" smtClean="0">
                <a:solidFill>
                  <a:schemeClr val="accent1">
                    <a:lumMod val="75000"/>
                  </a:schemeClr>
                </a:solidFill>
              </a:rPr>
              <a:t>. For </a:t>
            </a:r>
            <a:r>
              <a:rPr lang="en-US" sz="1600" dirty="0">
                <a:solidFill>
                  <a:schemeClr val="accent1">
                    <a:lumMod val="75000"/>
                  </a:schemeClr>
                </a:solidFill>
              </a:rPr>
              <a:t>example, you can create an Adobe Acrobat (PDF) version of the slide presentation, which makes it easy to email or post your presentation on a website (a PDF also makes it easy to print the entire presentation).</a:t>
            </a:r>
          </a:p>
          <a:p>
            <a:pPr algn="just" eaLnBrk="0" hangingPunct="0"/>
            <a:r>
              <a:rPr lang="en-US" sz="1600" dirty="0">
                <a:solidFill>
                  <a:schemeClr val="accent1">
                    <a:lumMod val="75000"/>
                  </a:schemeClr>
                </a:solidFill>
              </a:rPr>
              <a:t>Other Export options include creating a video of the presentation and packaging the presentation for a CD.</a:t>
            </a:r>
          </a:p>
          <a:p>
            <a:pPr algn="just" eaLnBrk="0" hangingPunct="0"/>
            <a:r>
              <a:rPr lang="en-US" sz="1600" dirty="0">
                <a:solidFill>
                  <a:schemeClr val="accent1">
                    <a:lumMod val="75000"/>
                  </a:schemeClr>
                </a:solidFill>
              </a:rPr>
              <a:t>The PowerPoint Export tools are accessed in the Backstage; select File and then Export.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19" y="3581400"/>
            <a:ext cx="4663281"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4443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820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Sharing your presentation</a:t>
            </a:r>
          </a:p>
        </p:txBody>
      </p:sp>
      <p:sp>
        <p:nvSpPr>
          <p:cNvPr id="3" name="object 3"/>
          <p:cNvSpPr txBox="1"/>
          <p:nvPr/>
        </p:nvSpPr>
        <p:spPr>
          <a:xfrm>
            <a:off x="533400" y="1371600"/>
            <a:ext cx="8058912" cy="1982594"/>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You can collaborate with colleagues and coworkers as you build your PowerPoint presentations</a:t>
            </a:r>
            <a:r>
              <a:rPr lang="en-US" sz="1600" dirty="0" smtClean="0">
                <a:solidFill>
                  <a:schemeClr val="accent1">
                    <a:lumMod val="75000"/>
                  </a:schemeClr>
                </a:solidFill>
              </a:rPr>
              <a:t>. Multiple </a:t>
            </a:r>
            <a:r>
              <a:rPr lang="en-US" sz="1600" dirty="0">
                <a:solidFill>
                  <a:schemeClr val="accent1">
                    <a:lumMod val="75000"/>
                  </a:schemeClr>
                </a:solidFill>
              </a:rPr>
              <a:t>users can edit a PowerPoint presentation in a networking environment that supports the sharing process.</a:t>
            </a:r>
          </a:p>
          <a:p>
            <a:pPr algn="just" eaLnBrk="0" hangingPunct="0"/>
            <a:r>
              <a:rPr lang="en-US" sz="1600" dirty="0">
                <a:solidFill>
                  <a:schemeClr val="accent1">
                    <a:lumMod val="75000"/>
                  </a:schemeClr>
                </a:solidFill>
              </a:rPr>
              <a:t>You can share presentations on your OneDrive or on a SharePoint server (available if you subscribe to Oﬃce 365 or work at a company that hosts a SharePoint site).</a:t>
            </a:r>
          </a:p>
          <a:p>
            <a:pPr algn="just" eaLnBrk="0" hangingPunct="0"/>
            <a:r>
              <a:rPr lang="en-US" sz="1600" dirty="0">
                <a:solidFill>
                  <a:schemeClr val="accent1">
                    <a:lumMod val="75000"/>
                  </a:schemeClr>
                </a:solidFill>
              </a:rPr>
              <a:t>You can also share a presentation via email as an attachment.</a:t>
            </a:r>
          </a:p>
          <a:p>
            <a:pPr algn="just" eaLnBrk="0" hangingPunct="0"/>
            <a:r>
              <a:rPr lang="en-US" sz="1600" dirty="0" smtClean="0">
                <a:solidFill>
                  <a:schemeClr val="accent1">
                    <a:lumMod val="75000"/>
                  </a:schemeClr>
                </a:solidFill>
              </a:rPr>
              <a:t>The </a:t>
            </a:r>
            <a:r>
              <a:rPr lang="en-US" sz="1600" dirty="0">
                <a:solidFill>
                  <a:schemeClr val="accent1">
                    <a:lumMod val="75000"/>
                  </a:schemeClr>
                </a:solidFill>
              </a:rPr>
              <a:t>Share page in the PowerPoint Backstage provides diﬀerent strategies for sharing your presentation ﬁles with other users.</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636627"/>
            <a:ext cx="4358482" cy="320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246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Working with slides in diﬀerent views</a:t>
            </a:r>
          </a:p>
        </p:txBody>
      </p:sp>
      <p:sp>
        <p:nvSpPr>
          <p:cNvPr id="3" name="object 3"/>
          <p:cNvSpPr txBox="1"/>
          <p:nvPr/>
        </p:nvSpPr>
        <p:spPr bwMode="gray">
          <a:xfrm>
            <a:off x="609600" y="1219200"/>
            <a:ext cx="7924800" cy="5737468"/>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The views provided on the ribbon’s View tab (in the Presentation Views group) follow</a:t>
            </a:r>
            <a:r>
              <a:rPr lang="en-US" sz="1600" dirty="0" smtClean="0">
                <a:solidFill>
                  <a:schemeClr val="accent1">
                    <a:lumMod val="75000"/>
                  </a:schemeClr>
                </a:solidFill>
              </a:rPr>
              <a:t>:</a:t>
            </a:r>
          </a:p>
          <a:p>
            <a:pPr algn="just" eaLnBrk="0" hangingPunct="0"/>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a:solidFill>
                  <a:schemeClr val="accent1">
                    <a:lumMod val="75000"/>
                  </a:schemeClr>
                </a:solidFill>
              </a:rPr>
              <a:t>Normal: </a:t>
            </a:r>
            <a:r>
              <a:rPr lang="en-US" sz="1600" dirty="0">
                <a:solidFill>
                  <a:schemeClr val="accent1">
                    <a:lumMod val="75000"/>
                  </a:schemeClr>
                </a:solidFill>
              </a:rPr>
              <a:t>This is the default view, which includes the Slide pane, the Notes pane, and a navigation pane that includes thumbnails of all the slides in the presentation</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a:solidFill>
                  <a:schemeClr val="accent1">
                    <a:lumMod val="75000"/>
                  </a:schemeClr>
                </a:solidFill>
              </a:rPr>
              <a:t>Outline View: </a:t>
            </a:r>
            <a:r>
              <a:rPr lang="en-US" sz="1600" dirty="0">
                <a:solidFill>
                  <a:schemeClr val="accent1">
                    <a:lumMod val="75000"/>
                  </a:schemeClr>
                </a:solidFill>
              </a:rPr>
              <a:t>This view enables you to view the slides in an outline format that concentrates on the text on each slide. You can add new slides directly to the outline and add slide text at diﬀerent levels in the outline. Tab and </a:t>
            </a:r>
            <a:r>
              <a:rPr lang="en-US" sz="1600" dirty="0" err="1">
                <a:solidFill>
                  <a:schemeClr val="accent1">
                    <a:lumMod val="75000"/>
                  </a:schemeClr>
                </a:solidFill>
              </a:rPr>
              <a:t>Shift+Tab</a:t>
            </a:r>
            <a:r>
              <a:rPr lang="en-US" sz="1600" dirty="0">
                <a:solidFill>
                  <a:schemeClr val="accent1">
                    <a:lumMod val="75000"/>
                  </a:schemeClr>
                </a:solidFill>
              </a:rPr>
              <a:t> are used to move up and down a level in the outline, </a:t>
            </a:r>
            <a:r>
              <a:rPr lang="en-US" sz="1600" dirty="0" smtClean="0">
                <a:solidFill>
                  <a:schemeClr val="accent1">
                    <a:lumMod val="75000"/>
                  </a:schemeClr>
                </a:solidFill>
              </a:rPr>
              <a:t>respectively.</a:t>
            </a:r>
          </a:p>
          <a:p>
            <a:pPr marL="285750" indent="-285750" algn="just" eaLnBrk="0" hangingPunct="0">
              <a:buFont typeface="Arial" panose="020B0604020202020204" pitchFamily="34" charset="0"/>
              <a:buChar char="•"/>
            </a:pP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rPr>
              <a:t>Slide Sorter </a:t>
            </a:r>
            <a:r>
              <a:rPr lang="en-US" sz="1600" b="1" dirty="0">
                <a:solidFill>
                  <a:schemeClr val="accent1">
                    <a:lumMod val="75000"/>
                  </a:schemeClr>
                </a:solidFill>
              </a:rPr>
              <a:t>View: </a:t>
            </a:r>
            <a:r>
              <a:rPr lang="en-US" sz="1600" dirty="0">
                <a:solidFill>
                  <a:schemeClr val="accent1">
                    <a:lumMod val="75000"/>
                  </a:schemeClr>
                </a:solidFill>
              </a:rPr>
              <a:t>This view shows all the slides as thumbnails so that you can easily rearrange them by </a:t>
            </a:r>
            <a:r>
              <a:rPr lang="en-US" sz="1600" dirty="0" smtClean="0">
                <a:solidFill>
                  <a:schemeClr val="accent1">
                    <a:lumMod val="75000"/>
                  </a:schemeClr>
                </a:solidFill>
              </a:rPr>
              <a:t>dragging slides </a:t>
            </a:r>
            <a:r>
              <a:rPr lang="en-US" sz="1600" dirty="0">
                <a:solidFill>
                  <a:schemeClr val="accent1">
                    <a:lumMod val="75000"/>
                  </a:schemeClr>
                </a:solidFill>
              </a:rPr>
              <a:t>to new positions in the presentation. </a:t>
            </a: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endParaRPr lang="en-US" sz="1600" dirty="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rPr>
              <a:t>Reading </a:t>
            </a:r>
            <a:r>
              <a:rPr lang="en-US" sz="1600" b="1" dirty="0">
                <a:solidFill>
                  <a:schemeClr val="accent1">
                    <a:lumMod val="75000"/>
                  </a:schemeClr>
                </a:solidFill>
              </a:rPr>
              <a:t>View: </a:t>
            </a:r>
            <a:r>
              <a:rPr lang="en-US" sz="1600" dirty="0">
                <a:solidFill>
                  <a:schemeClr val="accent1">
                    <a:lumMod val="75000"/>
                  </a:schemeClr>
                </a:solidFill>
              </a:rPr>
              <a:t>This view plays the presentation as a  slideshow. </a:t>
            </a:r>
            <a:r>
              <a:rPr lang="en-US" sz="1600" dirty="0" smtClean="0">
                <a:solidFill>
                  <a:schemeClr val="accent1">
                    <a:lumMod val="75000"/>
                  </a:schemeClr>
                </a:solidFill>
              </a:rPr>
              <a:t>This </a:t>
            </a:r>
            <a:r>
              <a:rPr lang="en-US" sz="1600" dirty="0">
                <a:solidFill>
                  <a:schemeClr val="accent1">
                    <a:lumMod val="75000"/>
                  </a:schemeClr>
                </a:solidFill>
              </a:rPr>
              <a:t>enables you to view the presentation and work with another application on the Windows desktop. You can go back to the previous view (from Reading view) by pressing the </a:t>
            </a:r>
            <a:r>
              <a:rPr lang="en-US" sz="1600" b="1" dirty="0">
                <a:solidFill>
                  <a:schemeClr val="accent1">
                    <a:lumMod val="75000"/>
                  </a:schemeClr>
                </a:solidFill>
              </a:rPr>
              <a:t>Esc key</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endParaRPr lang="en-US" sz="1600" b="1"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rPr>
              <a:t>Notes </a:t>
            </a:r>
            <a:r>
              <a:rPr lang="en-US" sz="1600" b="1" dirty="0">
                <a:solidFill>
                  <a:schemeClr val="accent1">
                    <a:lumMod val="75000"/>
                  </a:schemeClr>
                </a:solidFill>
              </a:rPr>
              <a:t>Page View: </a:t>
            </a:r>
            <a:r>
              <a:rPr lang="en-US" sz="1600" dirty="0">
                <a:solidFill>
                  <a:schemeClr val="accent1">
                    <a:lumMod val="75000"/>
                  </a:schemeClr>
                </a:solidFill>
              </a:rPr>
              <a:t>This view enables you to see the current slide and its accompanying notes page. This view is designed for you to enter and review the speaker notes that you are creating to go with each slide in the presentation. </a:t>
            </a:r>
          </a:p>
          <a:p>
            <a:pPr marL="285750" indent="-285750" algn="just" eaLnBrk="0" hangingPunct="0">
              <a:buFont typeface="Arial" panose="020B0604020202020204" pitchFamily="34" charset="0"/>
              <a:buChar char="•"/>
            </a:pPr>
            <a:endParaRPr lang="en-US" sz="1600" dirty="0" smtClean="0">
              <a:solidFill>
                <a:schemeClr val="accent1">
                  <a:lumMod val="75000"/>
                </a:schemeClr>
              </a:solidFill>
            </a:endParaRPr>
          </a:p>
          <a:p>
            <a:pPr marL="285750" indent="-285750" eaLnBrk="0" hangingPunct="0">
              <a:buFont typeface="Arial" panose="020B0604020202020204" pitchFamily="34" charset="0"/>
              <a:buChar char="•"/>
            </a:pPr>
            <a:endParaRPr lang="en-US" dirty="0" smtClean="0"/>
          </a:p>
          <a:p>
            <a:pPr eaLnBrk="0" hangingPunct="0"/>
            <a:endParaRPr lang="en-US" dirty="0"/>
          </a:p>
        </p:txBody>
      </p:sp>
    </p:spTree>
    <p:extLst>
      <p:ext uri="{BB962C8B-B14F-4D97-AF65-F5344CB8AC3E}">
        <p14:creationId xmlns:p14="http://schemas.microsoft.com/office/powerpoint/2010/main" val="3136780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04800" y="304800"/>
            <a:ext cx="8229600" cy="494506"/>
          </a:xfrm>
        </p:spPr>
        <p:txBody>
          <a:bodyPr/>
          <a:lstStyle/>
          <a:p>
            <a:pPr>
              <a:defRPr/>
            </a:pPr>
            <a:r>
              <a:rPr lang="en-US" sz="1800" dirty="0" smtClean="0">
                <a:solidFill>
                  <a:srgbClr val="C00000"/>
                </a:solidFill>
                <a:latin typeface="Comic Sans MS" panose="030F0702030302020204" pitchFamily="66" charset="0"/>
              </a:rPr>
              <a:t>Useful links</a:t>
            </a:r>
            <a:endParaRPr lang="en-US" sz="1800" b="1" u="sng" dirty="0" smtClean="0">
              <a:solidFill>
                <a:srgbClr val="C00000"/>
              </a:solidFill>
              <a:latin typeface="Comic Sans MS" panose="030F0702030302020204" pitchFamily="66" charset="0"/>
            </a:endParaRPr>
          </a:p>
        </p:txBody>
      </p:sp>
      <p:sp>
        <p:nvSpPr>
          <p:cNvPr id="2" name="Rectangle 1"/>
          <p:cNvSpPr/>
          <p:nvPr/>
        </p:nvSpPr>
        <p:spPr>
          <a:xfrm>
            <a:off x="1066800" y="2344341"/>
            <a:ext cx="7010400" cy="954107"/>
          </a:xfrm>
          <a:prstGeom prst="rect">
            <a:avLst/>
          </a:prstGeom>
        </p:spPr>
        <p:txBody>
          <a:bodyPr wrap="square">
            <a:spAutoFit/>
          </a:bodyPr>
          <a:lstStyle/>
          <a:p>
            <a:endParaRPr lang="en-US" sz="1400" dirty="0">
              <a:solidFill>
                <a:schemeClr val="accent1">
                  <a:lumMod val="75000"/>
                </a:schemeClr>
              </a:solidFill>
              <a:hlinkClick r:id=""/>
            </a:endParaRPr>
          </a:p>
          <a:p>
            <a:pPr algn="ctr"/>
            <a:r>
              <a:rPr lang="en-US" sz="1400" dirty="0">
                <a:solidFill>
                  <a:schemeClr val="accent1">
                    <a:lumMod val="75000"/>
                  </a:schemeClr>
                </a:solidFill>
                <a:hlinkClick r:id="rId2"/>
              </a:rPr>
              <a:t>https://</a:t>
            </a:r>
            <a:r>
              <a:rPr lang="en-US" sz="1400" dirty="0" smtClean="0">
                <a:solidFill>
                  <a:schemeClr val="accent1">
                    <a:lumMod val="75000"/>
                  </a:schemeClr>
                </a:solidFill>
                <a:hlinkClick r:id="rId2"/>
              </a:rPr>
              <a:t>www.youtube.com/watch?v=Fl2lYiRPsVc</a:t>
            </a:r>
            <a:endParaRPr lang="en-US" sz="1400" dirty="0" smtClean="0">
              <a:solidFill>
                <a:schemeClr val="accent1">
                  <a:lumMod val="75000"/>
                </a:schemeClr>
              </a:solidFill>
            </a:endParaRPr>
          </a:p>
          <a:p>
            <a:pPr algn="ctr"/>
            <a:endParaRPr lang="pt-BR" sz="1400" dirty="0" smtClean="0">
              <a:solidFill>
                <a:schemeClr val="accent1">
                  <a:lumMod val="75000"/>
                </a:schemeClr>
              </a:solidFill>
            </a:endParaRPr>
          </a:p>
          <a:p>
            <a:pPr algn="ctr"/>
            <a:r>
              <a:rPr lang="en-US" sz="1400" dirty="0">
                <a:solidFill>
                  <a:schemeClr val="accent1">
                    <a:lumMod val="75000"/>
                  </a:schemeClr>
                </a:solidFill>
              </a:rPr>
              <a:t>PowerPoint 2021 Full Course Tutorial</a:t>
            </a:r>
          </a:p>
        </p:txBody>
      </p:sp>
    </p:spTree>
    <p:extLst>
      <p:ext uri="{BB962C8B-B14F-4D97-AF65-F5344CB8AC3E}">
        <p14:creationId xmlns:p14="http://schemas.microsoft.com/office/powerpoint/2010/main" val="125982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Rot="1" noChangeArrowheads="1"/>
          </p:cNvSpPr>
          <p:nvPr>
            <p:ph type="body" idx="1"/>
          </p:nvPr>
        </p:nvSpPr>
        <p:spPr>
          <a:xfrm>
            <a:off x="698090" y="3124200"/>
            <a:ext cx="8001000" cy="1143000"/>
          </a:xfrm>
        </p:spPr>
        <p:txBody>
          <a:bodyPr/>
          <a:lstStyle/>
          <a:p>
            <a:pPr marL="0" indent="0" algn="ctr">
              <a:buNone/>
            </a:pPr>
            <a:r>
              <a:rPr lang="en-US" sz="1400" b="1" dirty="0" smtClean="0"/>
              <a:t>Thank </a:t>
            </a:r>
            <a:r>
              <a:rPr lang="en-US" sz="1400" b="1" dirty="0"/>
              <a:t>y</a:t>
            </a:r>
            <a:r>
              <a:rPr lang="en-US" sz="1400" b="1" dirty="0" smtClean="0"/>
              <a:t>ou for your attention!</a:t>
            </a:r>
            <a:endParaRPr lang="en-US" sz="1400" b="1" dirty="0"/>
          </a:p>
        </p:txBody>
      </p:sp>
    </p:spTree>
    <p:extLst>
      <p:ext uri="{BB962C8B-B14F-4D97-AF65-F5344CB8AC3E}">
        <p14:creationId xmlns:p14="http://schemas.microsoft.com/office/powerpoint/2010/main" val="2929430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Rulers, gridlines, and guides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bwMode="gray">
          <a:xfrm>
            <a:off x="533400" y="1143000"/>
            <a:ext cx="7924800" cy="4013919"/>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PowerPoint provides visual guides that help you better arrange objects on your slides. </a:t>
            </a:r>
            <a:r>
              <a:rPr lang="en-US" sz="1600" b="1" dirty="0" smtClean="0">
                <a:solidFill>
                  <a:schemeClr val="accent1">
                    <a:lumMod val="75000"/>
                  </a:schemeClr>
                </a:solidFill>
              </a:rPr>
              <a:t>Home &gt; View</a:t>
            </a:r>
            <a:endParaRPr lang="en-US" sz="1600" b="1" dirty="0">
              <a:solidFill>
                <a:schemeClr val="accent1">
                  <a:lumMod val="75000"/>
                </a:schemeClr>
              </a:solidFill>
            </a:endParaRPr>
          </a:p>
          <a:p>
            <a:pPr algn="just" eaLnBrk="0" hangingPunct="0"/>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rPr>
              <a:t>Smart </a:t>
            </a:r>
            <a:r>
              <a:rPr lang="en-US" sz="1600" b="1" dirty="0">
                <a:solidFill>
                  <a:schemeClr val="accent1">
                    <a:lumMod val="75000"/>
                  </a:schemeClr>
                </a:solidFill>
              </a:rPr>
              <a:t>guides </a:t>
            </a:r>
            <a:r>
              <a:rPr lang="en-US" sz="1600" dirty="0" smtClean="0">
                <a:solidFill>
                  <a:schemeClr val="accent1">
                    <a:lumMod val="75000"/>
                  </a:schemeClr>
                </a:solidFill>
              </a:rPr>
              <a:t>- </a:t>
            </a:r>
            <a:r>
              <a:rPr lang="en-US" sz="1600" dirty="0">
                <a:solidFill>
                  <a:schemeClr val="accent1">
                    <a:lumMod val="75000"/>
                  </a:schemeClr>
                </a:solidFill>
              </a:rPr>
              <a:t>appear automatically when you move an object on a slide (a text box, picture, chart, or any object). </a:t>
            </a:r>
            <a:r>
              <a:rPr lang="en-US" sz="1600" dirty="0" smtClean="0">
                <a:solidFill>
                  <a:schemeClr val="accent1">
                    <a:lumMod val="75000"/>
                  </a:schemeClr>
                </a:solidFill>
              </a:rPr>
              <a:t>The </a:t>
            </a:r>
            <a:r>
              <a:rPr lang="en-US" sz="1600" dirty="0">
                <a:solidFill>
                  <a:schemeClr val="accent1">
                    <a:lumMod val="75000"/>
                  </a:schemeClr>
                </a:solidFill>
              </a:rPr>
              <a:t>best way to experience the smart guides is to place some objects on a slide and then drag them around to see what happens. </a:t>
            </a: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endParaRPr lang="en-US" sz="1600" dirty="0" smtClean="0">
              <a:solidFill>
                <a:schemeClr val="accent1">
                  <a:lumMod val="75000"/>
                </a:schemeClr>
              </a:solidFill>
            </a:endParaRPr>
          </a:p>
          <a:p>
            <a:pPr marL="285750" indent="-285750" algn="just" eaLnBrk="0" hangingPunct="0">
              <a:buFont typeface="Arial" panose="020B0604020202020204" pitchFamily="34" charset="0"/>
              <a:buChar char="•"/>
            </a:pPr>
            <a:r>
              <a:rPr lang="en-US" sz="1600" b="1" dirty="0" smtClean="0">
                <a:solidFill>
                  <a:schemeClr val="accent1">
                    <a:lumMod val="75000"/>
                  </a:schemeClr>
                </a:solidFill>
              </a:rPr>
              <a:t>Ruler </a:t>
            </a:r>
            <a:r>
              <a:rPr lang="en-US" sz="1600" b="1" dirty="0">
                <a:solidFill>
                  <a:schemeClr val="accent1">
                    <a:lumMod val="75000"/>
                  </a:schemeClr>
                </a:solidFill>
              </a:rPr>
              <a:t>check </a:t>
            </a:r>
            <a:r>
              <a:rPr lang="en-US" sz="1600" b="1" dirty="0" smtClean="0">
                <a:solidFill>
                  <a:schemeClr val="accent1">
                    <a:lumMod val="75000"/>
                  </a:schemeClr>
                </a:solidFill>
              </a:rPr>
              <a:t>box</a:t>
            </a:r>
            <a:r>
              <a:rPr lang="en-US" sz="1600" dirty="0" smtClean="0">
                <a:solidFill>
                  <a:schemeClr val="accent1">
                    <a:lumMod val="75000"/>
                  </a:schemeClr>
                </a:solidFill>
              </a:rPr>
              <a:t> - </a:t>
            </a:r>
            <a:r>
              <a:rPr lang="en-US" sz="1600" dirty="0">
                <a:solidFill>
                  <a:schemeClr val="accent1">
                    <a:lumMod val="75000"/>
                  </a:schemeClr>
                </a:solidFill>
              </a:rPr>
              <a:t>view the horizontal and vertical </a:t>
            </a:r>
            <a:r>
              <a:rPr lang="en-US" sz="1600" dirty="0" smtClean="0">
                <a:solidFill>
                  <a:schemeClr val="accent1">
                    <a:lumMod val="75000"/>
                  </a:schemeClr>
                </a:solidFill>
              </a:rPr>
              <a:t>rulers. When </a:t>
            </a:r>
            <a:r>
              <a:rPr lang="en-US" sz="1600" dirty="0">
                <a:solidFill>
                  <a:schemeClr val="accent1">
                    <a:lumMod val="75000"/>
                  </a:schemeClr>
                </a:solidFill>
              </a:rPr>
              <a:t>the rulers </a:t>
            </a:r>
            <a:r>
              <a:rPr lang="en-US" sz="1600" dirty="0" smtClean="0">
                <a:solidFill>
                  <a:schemeClr val="accent1">
                    <a:lumMod val="75000"/>
                  </a:schemeClr>
                </a:solidFill>
              </a:rPr>
              <a:t>are </a:t>
            </a:r>
            <a:r>
              <a:rPr lang="en-US" sz="1600" dirty="0">
                <a:solidFill>
                  <a:schemeClr val="accent1">
                    <a:lumMod val="75000"/>
                  </a:schemeClr>
                </a:solidFill>
              </a:rPr>
              <a:t>placed in the workspace, the horizontal and vertical positions of the mouse pointer are shown as tick marks on the horizontal and vertical rulers as you move the mouse around the slide</a:t>
            </a:r>
            <a:r>
              <a:rPr lang="en-US" sz="1600" dirty="0" smtClean="0">
                <a:solidFill>
                  <a:schemeClr val="accent1">
                    <a:lumMod val="75000"/>
                  </a:schemeClr>
                </a:solidFill>
              </a:rPr>
              <a:t>.</a:t>
            </a:r>
          </a:p>
          <a:p>
            <a:pPr marL="285750" indent="-285750" algn="just" eaLnBrk="0" hangingPunct="0">
              <a:buFont typeface="Arial" panose="020B0604020202020204" pitchFamily="34" charset="0"/>
              <a:buChar char="•"/>
            </a:pPr>
            <a:endParaRPr lang="en-US" sz="1600" dirty="0">
              <a:solidFill>
                <a:schemeClr val="accent1">
                  <a:lumMod val="75000"/>
                </a:schemeClr>
              </a:solidFill>
            </a:endParaRPr>
          </a:p>
          <a:p>
            <a:pPr marL="285750" indent="-285750" algn="just" eaLnBrk="0" hangingPunct="0">
              <a:buFont typeface="Arial" panose="020B0604020202020204" pitchFamily="34" charset="0"/>
              <a:buChar char="•"/>
            </a:pPr>
            <a:r>
              <a:rPr lang="en-US" sz="1600" b="1" dirty="0">
                <a:solidFill>
                  <a:schemeClr val="accent1">
                    <a:lumMod val="75000"/>
                  </a:schemeClr>
                </a:solidFill>
              </a:rPr>
              <a:t>Gridlines check </a:t>
            </a:r>
            <a:r>
              <a:rPr lang="en-US" sz="1600" b="1" dirty="0" smtClean="0">
                <a:solidFill>
                  <a:schemeClr val="accent1">
                    <a:lumMod val="75000"/>
                  </a:schemeClr>
                </a:solidFill>
              </a:rPr>
              <a:t>box</a:t>
            </a:r>
            <a:r>
              <a:rPr lang="en-US" sz="1600" dirty="0" smtClean="0">
                <a:solidFill>
                  <a:schemeClr val="accent1">
                    <a:lumMod val="75000"/>
                  </a:schemeClr>
                </a:solidFill>
              </a:rPr>
              <a:t> - </a:t>
            </a:r>
            <a:r>
              <a:rPr lang="en-US" sz="1600" dirty="0">
                <a:solidFill>
                  <a:schemeClr val="accent1">
                    <a:lumMod val="75000"/>
                  </a:schemeClr>
                </a:solidFill>
              </a:rPr>
              <a:t>aligning objects on the </a:t>
            </a:r>
            <a:r>
              <a:rPr lang="en-US" sz="1600" dirty="0" smtClean="0">
                <a:solidFill>
                  <a:schemeClr val="accent1">
                    <a:lumMod val="75000"/>
                  </a:schemeClr>
                </a:solidFill>
              </a:rPr>
              <a:t>slide. The </a:t>
            </a:r>
            <a:r>
              <a:rPr lang="en-US" sz="1600" dirty="0">
                <a:solidFill>
                  <a:schemeClr val="accent1">
                    <a:lumMod val="75000"/>
                  </a:schemeClr>
                </a:solidFill>
              </a:rPr>
              <a:t>gridlines are nonprinting horizontal and vertical lines.</a:t>
            </a:r>
          </a:p>
          <a:p>
            <a:pPr eaLnBrk="0" hangingPunct="0"/>
            <a:endParaRPr lang="en-US" dirty="0" smtClean="0"/>
          </a:p>
          <a:p>
            <a:pPr eaLnBrk="0" hangingPunct="0"/>
            <a:endParaRPr lang="en-US" dirty="0"/>
          </a:p>
        </p:txBody>
      </p:sp>
      <p:pic>
        <p:nvPicPr>
          <p:cNvPr id="616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702784"/>
            <a:ext cx="2525713" cy="215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31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76962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Color/grayscale commands</a:t>
            </a:r>
          </a:p>
        </p:txBody>
      </p:sp>
      <p:sp>
        <p:nvSpPr>
          <p:cNvPr id="3" name="object 3"/>
          <p:cNvSpPr txBox="1"/>
          <p:nvPr/>
        </p:nvSpPr>
        <p:spPr bwMode="gray">
          <a:xfrm>
            <a:off x="533400" y="1295400"/>
            <a:ext cx="7924800" cy="2228815"/>
          </a:xfrm>
          <a:prstGeom prst="rect">
            <a:avLst/>
          </a:prstGeom>
        </p:spPr>
        <p:txBody>
          <a:bodyPr vert="horz" wrap="square" lIns="0" tIns="12700" rIns="0" bIns="0" rtlCol="0">
            <a:spAutoFit/>
          </a:bodyPr>
          <a:lstStyle/>
          <a:p>
            <a:pPr algn="just" eaLnBrk="0" hangingPunct="0"/>
            <a:r>
              <a:rPr lang="en-US" sz="1600" dirty="0">
                <a:solidFill>
                  <a:schemeClr val="accent1">
                    <a:lumMod val="75000"/>
                  </a:schemeClr>
                </a:solidFill>
              </a:rPr>
              <a:t>By default, your presentation slides are shown in color. The Color command is selected </a:t>
            </a:r>
            <a:r>
              <a:rPr lang="en-US" sz="1600" dirty="0" smtClean="0">
                <a:solidFill>
                  <a:schemeClr val="accent1">
                    <a:lumMod val="75000"/>
                  </a:schemeClr>
                </a:solidFill>
              </a:rPr>
              <a:t>in </a:t>
            </a:r>
            <a:r>
              <a:rPr lang="en-US" sz="1600" dirty="0">
                <a:solidFill>
                  <a:schemeClr val="accent1">
                    <a:lumMod val="75000"/>
                  </a:schemeClr>
                </a:solidFill>
              </a:rPr>
              <a:t>the Color/Grayscale group. </a:t>
            </a:r>
            <a:endParaRPr lang="en-US" sz="1600" dirty="0" smtClean="0">
              <a:solidFill>
                <a:schemeClr val="accent1">
                  <a:lumMod val="75000"/>
                </a:schemeClr>
              </a:solidFill>
            </a:endParaRPr>
          </a:p>
          <a:p>
            <a:pPr algn="just" eaLnBrk="0" hangingPunct="0"/>
            <a:r>
              <a:rPr lang="en-US" sz="1600" dirty="0" smtClean="0">
                <a:solidFill>
                  <a:schemeClr val="accent1">
                    <a:lumMod val="75000"/>
                  </a:schemeClr>
                </a:solidFill>
              </a:rPr>
              <a:t>You </a:t>
            </a:r>
            <a:r>
              <a:rPr lang="en-US" sz="1600" dirty="0">
                <a:solidFill>
                  <a:schemeClr val="accent1">
                    <a:lumMod val="75000"/>
                  </a:schemeClr>
                </a:solidFill>
              </a:rPr>
              <a:t>can view your presentation in grayscale or black and white and then customize how the various colors are translated to grayscale or black and white. </a:t>
            </a:r>
            <a:r>
              <a:rPr lang="en-US" sz="1600" dirty="0" smtClean="0">
                <a:solidFill>
                  <a:schemeClr val="accent1">
                    <a:lumMod val="75000"/>
                  </a:schemeClr>
                </a:solidFill>
              </a:rPr>
              <a:t>To </a:t>
            </a:r>
            <a:r>
              <a:rPr lang="en-US" sz="1600" dirty="0">
                <a:solidFill>
                  <a:schemeClr val="accent1">
                    <a:lumMod val="75000"/>
                  </a:schemeClr>
                </a:solidFill>
              </a:rPr>
              <a:t>view the slides in grayscale or black and white, select either the Grayscale command or the Black and White command. </a:t>
            </a:r>
            <a:r>
              <a:rPr lang="en-US" sz="1600" dirty="0" smtClean="0">
                <a:solidFill>
                  <a:schemeClr val="accent1">
                    <a:lumMod val="75000"/>
                  </a:schemeClr>
                </a:solidFill>
              </a:rPr>
              <a:t>You </a:t>
            </a:r>
            <a:r>
              <a:rPr lang="en-US" sz="1600" dirty="0">
                <a:solidFill>
                  <a:schemeClr val="accent1">
                    <a:lumMod val="75000"/>
                  </a:schemeClr>
                </a:solidFill>
              </a:rPr>
              <a:t>switch to Grayscale or Black and White view, and the ribbon shows the Grayscale or Black and White tab. </a:t>
            </a:r>
            <a:endParaRPr lang="en-US" sz="1600" dirty="0" smtClean="0">
              <a:solidFill>
                <a:schemeClr val="accent1">
                  <a:lumMod val="75000"/>
                </a:schemeClr>
              </a:solidFill>
            </a:endParaRPr>
          </a:p>
          <a:p>
            <a:pPr algn="just" eaLnBrk="0" hangingPunct="0"/>
            <a:endParaRPr lang="en-US" sz="1600" dirty="0" smtClean="0">
              <a:solidFill>
                <a:schemeClr val="accent1">
                  <a:lumMod val="75000"/>
                </a:schemeClr>
              </a:solidFill>
            </a:endParaRPr>
          </a:p>
          <a:p>
            <a:pPr algn="just" eaLnBrk="0" hangingPunct="0"/>
            <a:r>
              <a:rPr lang="en-US" sz="1600" b="1" smtClean="0">
                <a:solidFill>
                  <a:schemeClr val="accent1">
                    <a:lumMod val="75000"/>
                  </a:schemeClr>
                </a:solidFill>
              </a:rPr>
              <a:t>Home &gt; View </a:t>
            </a:r>
            <a:r>
              <a:rPr lang="en-US" sz="1600" b="1" dirty="0" smtClean="0">
                <a:solidFill>
                  <a:schemeClr val="accent1">
                    <a:lumMod val="75000"/>
                  </a:schemeClr>
                </a:solidFill>
              </a:rPr>
              <a:t>&gt; Grayscale</a:t>
            </a:r>
            <a:endParaRPr lang="en-US" sz="1600" b="1" dirty="0">
              <a:solidFill>
                <a:schemeClr val="accent1">
                  <a:lumMod val="75000"/>
                </a:scheme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White">
          <a:xfrm>
            <a:off x="1905000" y="3810000"/>
            <a:ext cx="53467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640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slides">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lumMod val="95000"/>
          </a:srgbClr>
        </a:solidFill>
        <a:ln>
          <a:solidFill>
            <a:srgbClr val="FFFFFF">
              <a:lumMod val="75000"/>
            </a:srgbClr>
          </a:solidFill>
        </a:ln>
      </a:spPr>
      <a:bodyPr wrap="square" lIns="91428" tIns="45715" rIns="91428" bIns="45715" rtlCol="0">
        <a:noAutofit/>
      </a:bodyPr>
      <a:lstStyle>
        <a:defPPr marL="182553" indent="-182553" algn="just" defTabSz="623853" rtl="0" fontAlgn="base">
          <a:lnSpc>
            <a:spcPts val="1100"/>
          </a:lnSpc>
          <a:spcBef>
            <a:spcPct val="0"/>
          </a:spcBef>
          <a:spcAft>
            <a:spcPct val="0"/>
          </a:spcAft>
          <a:buClr>
            <a:srgbClr val="000000"/>
          </a:buClr>
          <a:buFont typeface="Wingdings 3" pitchFamily="18" charset="2"/>
          <a:buChar char="}"/>
          <a:defRPr sz="1200" kern="1200" dirty="0">
            <a:solidFill>
              <a:srgbClr val="0C2870"/>
            </a:solidFill>
            <a:latin typeface="Arial" charset="0"/>
            <a:ea typeface="+mn-ea"/>
            <a:cs typeface="Times New Roman" pitchFamily="18" charset="0"/>
          </a:defRPr>
        </a:defPPr>
      </a:lstStyle>
    </a:spDef>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24828</TotalTime>
  <Words>6495</Words>
  <Application>Microsoft Office PowerPoint</Application>
  <PresentationFormat>On-screen Show (4:3)</PresentationFormat>
  <Paragraphs>382</Paragraphs>
  <Slides>71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Comic Sans MS</vt:lpstr>
      <vt:lpstr>Times New Roman</vt:lpstr>
      <vt:lpstr>Trebuchet MS</vt:lpstr>
      <vt:lpstr>Wingdings 3</vt:lpstr>
      <vt:lpstr>Presentation slides</vt:lpstr>
      <vt:lpstr>PowerPoint Presentation</vt:lpstr>
      <vt:lpstr>PowerPoint Presentation</vt:lpstr>
      <vt:lpstr>The new page in the PowerPoint backstage</vt:lpstr>
      <vt:lpstr>Online PowerPoint templates</vt:lpstr>
      <vt:lpstr>Inserting slides from the Reuse slides task pane</vt:lpstr>
      <vt:lpstr>Entering text</vt:lpstr>
      <vt:lpstr>Working with slides in diﬀerent views</vt:lpstr>
      <vt:lpstr>Rulers, gridlines, and guides</vt:lpstr>
      <vt:lpstr>Color/grayscale commands</vt:lpstr>
      <vt:lpstr>Opening a new presentation window</vt:lpstr>
      <vt:lpstr>Basic text formatting</vt:lpstr>
      <vt:lpstr>Selecting quick styles and shape attributes</vt:lpstr>
      <vt:lpstr>Fine-tuning shape formatting</vt:lpstr>
      <vt:lpstr>Fine-tuning shape formatting (cont.)</vt:lpstr>
      <vt:lpstr>Using WordArt styles and text settings</vt:lpstr>
      <vt:lpstr>Text ﬁll, outline, and eﬀects</vt:lpstr>
      <vt:lpstr>Setting text eﬀects in the Format Shape  task pane</vt:lpstr>
      <vt:lpstr>Arranging text in tables</vt:lpstr>
      <vt:lpstr>Table layout commands</vt:lpstr>
      <vt:lpstr>Table design commands</vt:lpstr>
      <vt:lpstr>Applying themes</vt:lpstr>
      <vt:lpstr>Applying theme variants</vt:lpstr>
      <vt:lpstr>Theme colors</vt:lpstr>
      <vt:lpstr>Theme effects</vt:lpstr>
      <vt:lpstr>Theme backgrounds</vt:lpstr>
      <vt:lpstr>Using headers and footers</vt:lpstr>
      <vt:lpstr>Using headers and footers</vt:lpstr>
      <vt:lpstr>Inserting a picture</vt:lpstr>
      <vt:lpstr>Inserting a picture</vt:lpstr>
      <vt:lpstr>Adding online images to slides</vt:lpstr>
      <vt:lpstr>Creating a photo album</vt:lpstr>
      <vt:lpstr>Conﬁguring album layout settings</vt:lpstr>
      <vt:lpstr>Working with shapes</vt:lpstr>
      <vt:lpstr>Using SmartArt graphics</vt:lpstr>
      <vt:lpstr>Using SmartArt graphics (cont.)</vt:lpstr>
      <vt:lpstr>Converting text to a SmartArt graphic</vt:lpstr>
      <vt:lpstr>Using the SmartArt tools – Design tab</vt:lpstr>
      <vt:lpstr>Using the SmartArt tools – Format tab</vt:lpstr>
      <vt:lpstr>Inserting a chart onto a slide</vt:lpstr>
      <vt:lpstr>Inserting a chart onto a slide (cont.)</vt:lpstr>
      <vt:lpstr>Modifying a chart’s design using the Design tab commands</vt:lpstr>
      <vt:lpstr>Modifying a chart’s design using the Design tab commands</vt:lpstr>
      <vt:lpstr>Adding hyperlinks to slides</vt:lpstr>
      <vt:lpstr>Assigning animation to a slide object</vt:lpstr>
      <vt:lpstr>Linking to a place in a document</vt:lpstr>
      <vt:lpstr>Accessing additional animation eﬀects</vt:lpstr>
      <vt:lpstr>Using motion paths</vt:lpstr>
      <vt:lpstr>Applying motion paths</vt:lpstr>
      <vt:lpstr>Creating a custom motion path</vt:lpstr>
      <vt:lpstr>Changing eﬀect options</vt:lpstr>
      <vt:lpstr>Including sound eﬀects with animations</vt:lpstr>
      <vt:lpstr>Setting timings for animations</vt:lpstr>
      <vt:lpstr>Managing slide animations</vt:lpstr>
      <vt:lpstr>Adding transitions to slides</vt:lpstr>
      <vt:lpstr>Modifying transitions</vt:lpstr>
      <vt:lpstr>Adding video to a slide</vt:lpstr>
      <vt:lpstr>Adding video to a slide (cont.)</vt:lpstr>
      <vt:lpstr>Modifying your video clips</vt:lpstr>
      <vt:lpstr>PowerPoint Presentation</vt:lpstr>
      <vt:lpstr>Checking the presentation for spelling and grammar errors</vt:lpstr>
      <vt:lpstr>Running through a completed presentation</vt:lpstr>
      <vt:lpstr>Using hidden slides</vt:lpstr>
      <vt:lpstr>Setting up a slideshow</vt:lpstr>
      <vt:lpstr>Recording a slideshow</vt:lpstr>
      <vt:lpstr>Working with the notes and handout masters</vt:lpstr>
      <vt:lpstr>Setting notes master options</vt:lpstr>
      <vt:lpstr>Printing presentations, notes, and handouts</vt:lpstr>
      <vt:lpstr>Exporting a presentation</vt:lpstr>
      <vt:lpstr>Sharing your presentation</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Aurelien</dc:creator>
  <cp:lastModifiedBy>MS</cp:lastModifiedBy>
  <cp:revision>3195</cp:revision>
  <dcterms:created xsi:type="dcterms:W3CDTF">2013-11-13T03:56:02Z</dcterms:created>
  <dcterms:modified xsi:type="dcterms:W3CDTF">2023-10-30T21:44:28Z</dcterms:modified>
</cp:coreProperties>
</file>